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4"/>
  </p:notesMasterIdLst>
  <p:sldIdLst>
    <p:sldId id="299" r:id="rId2"/>
    <p:sldId id="476" r:id="rId3"/>
    <p:sldId id="470" r:id="rId4"/>
    <p:sldId id="474" r:id="rId5"/>
    <p:sldId id="478" r:id="rId6"/>
    <p:sldId id="472" r:id="rId7"/>
    <p:sldId id="475" r:id="rId8"/>
    <p:sldId id="400" r:id="rId9"/>
    <p:sldId id="401" r:id="rId10"/>
    <p:sldId id="464" r:id="rId11"/>
    <p:sldId id="416" r:id="rId12"/>
    <p:sldId id="422" r:id="rId13"/>
    <p:sldId id="467" r:id="rId14"/>
    <p:sldId id="477" r:id="rId15"/>
    <p:sldId id="428" r:id="rId16"/>
    <p:sldId id="393" r:id="rId17"/>
    <p:sldId id="429" r:id="rId18"/>
    <p:sldId id="468" r:id="rId19"/>
    <p:sldId id="418" r:id="rId20"/>
    <p:sldId id="462" r:id="rId21"/>
    <p:sldId id="469" r:id="rId22"/>
    <p:sldId id="363"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7FCFF"/>
    <a:srgbClr val="422723"/>
    <a:srgbClr val="4CFF4A"/>
    <a:srgbClr val="FF60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9" autoAdjust="0"/>
    <p:restoredTop sz="93238"/>
  </p:normalViewPr>
  <p:slideViewPr>
    <p:cSldViewPr>
      <p:cViewPr varScale="1">
        <p:scale>
          <a:sx n="67" d="100"/>
          <a:sy n="67" d="100"/>
        </p:scale>
        <p:origin x="160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D816E-6D5E-4F7A-8953-3C735A22E2DC}" type="datetimeFigureOut">
              <a:rPr lang="en-US" smtClean="0"/>
              <a:pPr/>
              <a:t>2/19/2019</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84632-38BF-4B2A-8FD1-21367166A2F9}" type="slidenum">
              <a:rPr lang="en-US" smtClean="0"/>
              <a:pPr/>
              <a:t>‹Nº›</a:t>
            </a:fld>
            <a:endParaRPr lang="en-US"/>
          </a:p>
        </p:txBody>
      </p:sp>
    </p:spTree>
    <p:extLst>
      <p:ext uri="{BB962C8B-B14F-4D97-AF65-F5344CB8AC3E}">
        <p14:creationId xmlns:p14="http://schemas.microsoft.com/office/powerpoint/2010/main" val="4163544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sz="2400" b="1">
                <a:solidFill>
                  <a:schemeClr val="tx1"/>
                </a:solidFill>
                <a:latin typeface="Arial" charset="0"/>
                <a:ea typeface="ＭＳ Ｐゴシック" charset="-128"/>
              </a:defRPr>
            </a:lvl1pPr>
            <a:lvl2pPr marL="742950" indent="-285750">
              <a:spcBef>
                <a:spcPct val="50000"/>
              </a:spcBef>
              <a:defRPr sz="2400" b="1">
                <a:solidFill>
                  <a:schemeClr val="tx1"/>
                </a:solidFill>
                <a:latin typeface="Arial" charset="0"/>
                <a:ea typeface="ＭＳ Ｐゴシック" charset="-128"/>
              </a:defRPr>
            </a:lvl2pPr>
            <a:lvl3pPr marL="1143000" indent="-228600">
              <a:spcBef>
                <a:spcPct val="50000"/>
              </a:spcBef>
              <a:defRPr sz="2400" b="1">
                <a:solidFill>
                  <a:schemeClr val="tx1"/>
                </a:solidFill>
                <a:latin typeface="Arial" charset="0"/>
                <a:ea typeface="ＭＳ Ｐゴシック" charset="-128"/>
              </a:defRPr>
            </a:lvl3pPr>
            <a:lvl4pPr marL="1600200" indent="-228600">
              <a:spcBef>
                <a:spcPct val="50000"/>
              </a:spcBef>
              <a:defRPr sz="2400" b="1">
                <a:solidFill>
                  <a:schemeClr val="tx1"/>
                </a:solidFill>
                <a:latin typeface="Arial" charset="0"/>
                <a:ea typeface="ＭＳ Ｐゴシック" charset="-128"/>
              </a:defRPr>
            </a:lvl4pPr>
            <a:lvl5pPr marL="2057400" indent="-228600">
              <a:spcBef>
                <a:spcPct val="50000"/>
              </a:spcBef>
              <a:defRPr sz="2400" b="1">
                <a:solidFill>
                  <a:schemeClr val="tx1"/>
                </a:solidFill>
                <a:latin typeface="Arial" charset="0"/>
                <a:ea typeface="ＭＳ Ｐゴシック" charset="-128"/>
              </a:defRPr>
            </a:lvl5pPr>
            <a:lvl6pPr marL="2514600" indent="-228600" eaLnBrk="0" fontAlgn="base" hangingPunct="0">
              <a:spcBef>
                <a:spcPct val="50000"/>
              </a:spcBef>
              <a:spcAft>
                <a:spcPct val="0"/>
              </a:spcAft>
              <a:defRPr sz="2400" b="1">
                <a:solidFill>
                  <a:schemeClr val="tx1"/>
                </a:solidFill>
                <a:latin typeface="Arial" charset="0"/>
                <a:ea typeface="ＭＳ Ｐゴシック" charset="-128"/>
              </a:defRPr>
            </a:lvl6pPr>
            <a:lvl7pPr marL="2971800" indent="-228600" eaLnBrk="0" fontAlgn="base" hangingPunct="0">
              <a:spcBef>
                <a:spcPct val="50000"/>
              </a:spcBef>
              <a:spcAft>
                <a:spcPct val="0"/>
              </a:spcAft>
              <a:defRPr sz="2400" b="1">
                <a:solidFill>
                  <a:schemeClr val="tx1"/>
                </a:solidFill>
                <a:latin typeface="Arial" charset="0"/>
                <a:ea typeface="ＭＳ Ｐゴシック" charset="-128"/>
              </a:defRPr>
            </a:lvl7pPr>
            <a:lvl8pPr marL="3429000" indent="-228600" eaLnBrk="0" fontAlgn="base" hangingPunct="0">
              <a:spcBef>
                <a:spcPct val="50000"/>
              </a:spcBef>
              <a:spcAft>
                <a:spcPct val="0"/>
              </a:spcAft>
              <a:defRPr sz="2400" b="1">
                <a:solidFill>
                  <a:schemeClr val="tx1"/>
                </a:solidFill>
                <a:latin typeface="Arial" charset="0"/>
                <a:ea typeface="ＭＳ Ｐゴシック" charset="-128"/>
              </a:defRPr>
            </a:lvl8pPr>
            <a:lvl9pPr marL="3886200" indent="-228600" eaLnBrk="0" fontAlgn="base" hangingPunct="0">
              <a:spcBef>
                <a:spcPct val="50000"/>
              </a:spcBef>
              <a:spcAft>
                <a:spcPct val="0"/>
              </a:spcAft>
              <a:defRPr sz="2400" b="1">
                <a:solidFill>
                  <a:schemeClr val="tx1"/>
                </a:solidFill>
                <a:latin typeface="Arial" charset="0"/>
                <a:ea typeface="ＭＳ Ｐゴシック" charset="-128"/>
              </a:defRPr>
            </a:lvl9pPr>
          </a:lstStyle>
          <a:p>
            <a:pPr>
              <a:spcBef>
                <a:spcPct val="0"/>
              </a:spcBef>
            </a:pPr>
            <a:fld id="{B6CEDC4A-5FA7-3241-8799-9A7A556461D0}" type="slidenum">
              <a:rPr lang="en-US" altLang="es-ES_tradnl" sz="1200" b="0">
                <a:latin typeface="Times New Roman" charset="0"/>
              </a:rPr>
              <a:pPr>
                <a:spcBef>
                  <a:spcPct val="0"/>
                </a:spcBef>
              </a:pPr>
              <a:t>20</a:t>
            </a:fld>
            <a:endParaRPr lang="en-US" altLang="es-ES_tradnl" sz="1200" b="0">
              <a:latin typeface="Times New Roman" charset="0"/>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tLang="es-ES_tradnl">
              <a:latin typeface="Times New Roman" charset="0"/>
              <a:ea typeface="ＭＳ Ｐゴシック" charset="-128"/>
            </a:endParaRPr>
          </a:p>
        </p:txBody>
      </p:sp>
    </p:spTree>
    <p:extLst>
      <p:ext uri="{BB962C8B-B14F-4D97-AF65-F5344CB8AC3E}">
        <p14:creationId xmlns:p14="http://schemas.microsoft.com/office/powerpoint/2010/main" val="456616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879B2141-4C04-483A-8575-0B7D67B44270}" type="slidenum">
              <a:rPr lang="en-US" smtClean="0"/>
              <a:pPr/>
              <a:t>22</a:t>
            </a:fld>
            <a:endParaRPr lang="en-US"/>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800104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a:t>Haga clic para modificar el estilo de título del patrón</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8" name="7 Marcador de número de diapositiva"/>
          <p:cNvSpPr>
            <a:spLocks noGrp="1"/>
          </p:cNvSpPr>
          <p:nvPr>
            <p:ph type="sldNum" sz="quarter" idx="11"/>
          </p:nvPr>
        </p:nvSpPr>
        <p:spPr/>
        <p:txBody>
          <a:bodyPr/>
          <a:lstStyle/>
          <a:p>
            <a:fld id="{132FADFE-3B8F-471C-ABF0-DBC7717ECBBC}" type="slidenum">
              <a:rPr lang="es-ES" smtClean="0"/>
              <a:pPr/>
              <a:t>‹Nº›</a:t>
            </a:fld>
            <a:endParaRPr lang="es-ES"/>
          </a:p>
        </p:txBody>
      </p:sp>
      <p:sp>
        <p:nvSpPr>
          <p:cNvPr id="9" name="8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19/02/2019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156448" y="6422064"/>
            <a:ext cx="762000" cy="365125"/>
          </a:xfrm>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7A847CFC-816F-41D0-AAC0-9BF4FEBC753E}" type="datetimeFigureOut">
              <a:rPr lang="es-ES" smtClean="0"/>
              <a:pPr/>
              <a:t>19/02/2019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A847CFC-816F-41D0-AAC0-9BF4FEBC753E}" type="datetimeFigureOut">
              <a:rPr lang="es-ES" smtClean="0"/>
              <a:pPr/>
              <a:t>19/02/2019</a:t>
            </a:fld>
            <a:endParaRPr lang="es-ES"/>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ES"/>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32FADFE-3B8F-471C-ABF0-DBC7717ECBBC}"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dissolve/>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908720"/>
            <a:ext cx="7890100" cy="1185300"/>
          </a:xfrm>
        </p:spPr>
        <p:txBody>
          <a:bodyPr>
            <a:noAutofit/>
          </a:bodyPr>
          <a:lstStyle/>
          <a:p>
            <a:pPr algn="ctr"/>
            <a:r>
              <a:rPr lang="es-CO" sz="4400" i="1" dirty="0">
                <a:latin typeface="Arial" pitchFamily="34" charset="0"/>
                <a:cs typeface="Arial" pitchFamily="34" charset="0"/>
              </a:rPr>
              <a:t>Encuentro de Discernimiento</a:t>
            </a:r>
          </a:p>
          <a:p>
            <a:pPr algn="ctr"/>
            <a:r>
              <a:rPr lang="es-CO" sz="4400" i="1" dirty="0">
                <a:latin typeface="Arial" pitchFamily="34" charset="0"/>
                <a:cs typeface="Arial" pitchFamily="34" charset="0"/>
              </a:rPr>
              <a:t>EJEGUA 2019</a:t>
            </a:r>
          </a:p>
        </p:txBody>
      </p:sp>
      <p:pic>
        <p:nvPicPr>
          <p:cNvPr id="48132" name="Picture 4" descr="untitled2ap6.png"/>
          <p:cNvPicPr>
            <a:picLocks noChangeAspect="1" noChangeArrowheads="1"/>
          </p:cNvPicPr>
          <p:nvPr/>
        </p:nvPicPr>
        <p:blipFill>
          <a:blip r:embed="rId2" cstate="print"/>
          <a:srcRect/>
          <a:stretch>
            <a:fillRect/>
          </a:stretch>
        </p:blipFill>
        <p:spPr bwMode="auto">
          <a:xfrm>
            <a:off x="1259632" y="2492896"/>
            <a:ext cx="6516216" cy="3898671"/>
          </a:xfrm>
          <a:prstGeom prst="rect">
            <a:avLst/>
          </a:prstGeom>
          <a:noFill/>
        </p:spPr>
      </p:pic>
      <p:pic>
        <p:nvPicPr>
          <p:cNvPr id="48134" name="Picture 6" descr="untitled2ap6.png"/>
          <p:cNvPicPr>
            <a:picLocks noChangeAspect="1" noChangeArrowheads="1"/>
          </p:cNvPicPr>
          <p:nvPr/>
        </p:nvPicPr>
        <p:blipFill>
          <a:blip r:embed="rId2" cstate="print"/>
          <a:srcRect/>
          <a:stretch>
            <a:fillRect/>
          </a:stretch>
        </p:blipFill>
        <p:spPr bwMode="auto">
          <a:xfrm>
            <a:off x="8156030" y="50348"/>
            <a:ext cx="952474" cy="714356"/>
          </a:xfrm>
          <a:prstGeom prst="rect">
            <a:avLst/>
          </a:prstGeom>
          <a:noFill/>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p:cNvSpPr>
            <a:spLocks noGrp="1"/>
          </p:cNvSpPr>
          <p:nvPr>
            <p:ph type="title"/>
          </p:nvPr>
        </p:nvSpPr>
        <p:spPr>
          <a:xfrm>
            <a:off x="1465312" y="620489"/>
            <a:ext cx="6563072" cy="576263"/>
          </a:xfrm>
        </p:spPr>
        <p:txBody>
          <a:bodyPr>
            <a:normAutofit fontScale="90000"/>
          </a:bodyPr>
          <a:lstStyle/>
          <a:p>
            <a:r>
              <a:rPr lang="es-ES_tradnl" altLang="es-ES_tradnl" sz="3200" b="1" dirty="0">
                <a:ea typeface="ＭＳ Ｐゴシック" charset="-128"/>
              </a:rPr>
              <a:t>Dinámica Espiritual del Discernimiento</a:t>
            </a:r>
          </a:p>
        </p:txBody>
      </p:sp>
      <p:graphicFrame>
        <p:nvGraphicFramePr>
          <p:cNvPr id="7" name="Tabla 6"/>
          <p:cNvGraphicFramePr>
            <a:graphicFrameLocks noGrp="1"/>
          </p:cNvGraphicFramePr>
          <p:nvPr>
            <p:extLst>
              <p:ext uri="{D42A27DB-BD31-4B8C-83A1-F6EECF244321}">
                <p14:modId xmlns:p14="http://schemas.microsoft.com/office/powerpoint/2010/main" val="3661824880"/>
              </p:ext>
            </p:extLst>
          </p:nvPr>
        </p:nvGraphicFramePr>
        <p:xfrm>
          <a:off x="215422" y="1268562"/>
          <a:ext cx="8749066" cy="5400798"/>
        </p:xfrm>
        <a:graphic>
          <a:graphicData uri="http://schemas.openxmlformats.org/drawingml/2006/table">
            <a:tbl>
              <a:tblPr/>
              <a:tblGrid>
                <a:gridCol w="2186858">
                  <a:extLst>
                    <a:ext uri="{9D8B030D-6E8A-4147-A177-3AD203B41FA5}">
                      <a16:colId xmlns:a16="http://schemas.microsoft.com/office/drawing/2014/main" val="20000"/>
                    </a:ext>
                  </a:extLst>
                </a:gridCol>
                <a:gridCol w="2188492">
                  <a:extLst>
                    <a:ext uri="{9D8B030D-6E8A-4147-A177-3AD203B41FA5}">
                      <a16:colId xmlns:a16="http://schemas.microsoft.com/office/drawing/2014/main" val="20001"/>
                    </a:ext>
                  </a:extLst>
                </a:gridCol>
                <a:gridCol w="2186858">
                  <a:extLst>
                    <a:ext uri="{9D8B030D-6E8A-4147-A177-3AD203B41FA5}">
                      <a16:colId xmlns:a16="http://schemas.microsoft.com/office/drawing/2014/main" val="20002"/>
                    </a:ext>
                  </a:extLst>
                </a:gridCol>
                <a:gridCol w="2186858">
                  <a:extLst>
                    <a:ext uri="{9D8B030D-6E8A-4147-A177-3AD203B41FA5}">
                      <a16:colId xmlns:a16="http://schemas.microsoft.com/office/drawing/2014/main" val="20003"/>
                    </a:ext>
                  </a:extLst>
                </a:gridCol>
              </a:tblGrid>
              <a:tr h="701395">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Mirar lo vivido</a:t>
                      </a: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Sentir y conocer mociones</a:t>
                      </a:r>
                      <a:endParaRPr kumimoji="0" lang="es-ES" altLang="es-ES_tradnl" sz="18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2000" b="1" i="0" u="none" strike="noStrike" cap="none" normalizeH="0" baseline="0" dirty="0">
                          <a:ln>
                            <a:noFill/>
                          </a:ln>
                          <a:solidFill>
                            <a:schemeClr val="bg1"/>
                          </a:solidFill>
                          <a:effectLst/>
                          <a:latin typeface="Calibri" charset="0"/>
                          <a:ea typeface="ＭＳ Ｐゴシック" charset="-128"/>
                        </a:rPr>
                        <a:t>Interpretarlas</a:t>
                      </a:r>
                      <a:endParaRPr kumimoji="0" lang="es-ES" altLang="es-ES_tradnl" sz="20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2000" b="1" i="0" u="none" strike="noStrike" cap="none" normalizeH="0" baseline="0" dirty="0">
                          <a:ln>
                            <a:noFill/>
                          </a:ln>
                          <a:solidFill>
                            <a:schemeClr val="bg1"/>
                          </a:solidFill>
                          <a:effectLst/>
                          <a:latin typeface="Calibri" charset="0"/>
                          <a:ea typeface="ＭＳ Ｐゴシック" charset="-128"/>
                        </a:rPr>
                        <a:t>Actuar</a:t>
                      </a:r>
                      <a:endParaRPr kumimoji="0" lang="es-ES" altLang="es-ES_tradnl" sz="20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587131">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Los seis caminos recorridos en estos años de EJEGUA.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chemeClr val="bg1"/>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Examinar lo que ha pasado en ese tiempo.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chemeClr val="bg1"/>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Ponerlo delante de mi y objetivarlo</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algn="l"/>
                      <a:endParaRPr kumimoji="0" lang="es-ES" altLang="es-ES_tradnl" sz="1800" b="0" i="0" u="none" strike="noStrike" cap="none" normalizeH="0" baseline="0" dirty="0">
                        <a:ln>
                          <a:noFill/>
                        </a:ln>
                        <a:solidFill>
                          <a:schemeClr val="bg1"/>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rgbClr val="000000"/>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es-ES_tradnl" sz="1800" b="0" i="0" u="none" strike="noStrike" cap="none" normalizeH="0" baseline="0" dirty="0">
                        <a:ln>
                          <a:noFill/>
                        </a:ln>
                        <a:solidFill>
                          <a:srgbClr val="000000"/>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1122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Dios se revela en la historia vivida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lgn="ctr"/>
                      <a:r>
                        <a:rPr kumimoji="0" lang="es-ES" altLang="es-ES_tradnl" sz="1800" b="1" i="0" u="none" strike="noStrike" cap="none" normalizeH="0" baseline="0" dirty="0">
                          <a:ln>
                            <a:noFill/>
                          </a:ln>
                          <a:solidFill>
                            <a:schemeClr val="bg1"/>
                          </a:solidFill>
                          <a:effectLst/>
                          <a:latin typeface="Calibri" charset="0"/>
                          <a:ea typeface="ＭＳ Ｐゴシック" charset="-128"/>
                        </a:rPr>
                        <a:t>Dios se revela en lo que me pasa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rgbClr val="000000"/>
                          </a:solidFill>
                          <a:effectLst/>
                          <a:latin typeface="Calibri" charset="0"/>
                          <a:ea typeface="ＭＳ Ｐゴシック" charset="-128"/>
                        </a:rPr>
                        <a:t>Dios se revela en la Palabra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800" b="1" i="0" u="none" strike="noStrike" cap="none" normalizeH="0" baseline="0" dirty="0">
                          <a:ln>
                            <a:noFill/>
                          </a:ln>
                          <a:solidFill>
                            <a:srgbClr val="000000"/>
                          </a:solidFill>
                          <a:effectLst/>
                          <a:latin typeface="Calibri" charset="0"/>
                          <a:ea typeface="ＭＳ Ｐゴシック" charset="-128"/>
                        </a:rPr>
                        <a:t>Dios se revela en la llamada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2"/>
                  </a:ext>
                </a:extLst>
              </a:tr>
            </a:tbl>
          </a:graphicData>
        </a:graphic>
      </p:graphicFrame>
      <p:pic>
        <p:nvPicPr>
          <p:cNvPr id="5"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Tree>
    <p:extLst>
      <p:ext uri="{BB962C8B-B14F-4D97-AF65-F5344CB8AC3E}">
        <p14:creationId xmlns:p14="http://schemas.microsoft.com/office/powerpoint/2010/main" val="813693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4"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
        <p:nvSpPr>
          <p:cNvPr id="9" name="Rectángulo 8"/>
          <p:cNvSpPr/>
          <p:nvPr/>
        </p:nvSpPr>
        <p:spPr>
          <a:xfrm>
            <a:off x="683568" y="1268760"/>
            <a:ext cx="7776864" cy="3816429"/>
          </a:xfrm>
          <a:prstGeom prst="rect">
            <a:avLst/>
          </a:prstGeom>
        </p:spPr>
        <p:txBody>
          <a:bodyPr wrap="square">
            <a:spAutoFit/>
          </a:bodyPr>
          <a:lstStyle/>
          <a:p>
            <a:r>
              <a:rPr lang="es-ES" sz="3200" b="1" dirty="0"/>
              <a:t>Dinámica Espiritual del Discernimiento</a:t>
            </a:r>
          </a:p>
          <a:p>
            <a:pPr>
              <a:spcBef>
                <a:spcPts val="1200"/>
              </a:spcBef>
            </a:pPr>
            <a:endParaRPr lang="es-ES" sz="3200" b="1" dirty="0"/>
          </a:p>
          <a:p>
            <a:pPr marL="742950" indent="-742950">
              <a:spcBef>
                <a:spcPts val="1200"/>
              </a:spcBef>
              <a:buAutoNum type="arabicParenR"/>
            </a:pPr>
            <a:r>
              <a:rPr lang="es-ES" sz="3200" b="1" dirty="0"/>
              <a:t>Mirar lo vivido</a:t>
            </a:r>
          </a:p>
          <a:p>
            <a:pPr marL="742950" indent="-742950">
              <a:spcBef>
                <a:spcPts val="1200"/>
              </a:spcBef>
              <a:buAutoNum type="arabicParenR"/>
            </a:pPr>
            <a:r>
              <a:rPr lang="es-ES" sz="3200" b="1" dirty="0">
                <a:solidFill>
                  <a:srgbClr val="FFC000"/>
                </a:solidFill>
              </a:rPr>
              <a:t>Sentir y conocer mociones</a:t>
            </a:r>
          </a:p>
          <a:p>
            <a:pPr marL="742950" indent="-742950">
              <a:spcBef>
                <a:spcPts val="1200"/>
              </a:spcBef>
              <a:buAutoNum type="arabicParenR"/>
            </a:pPr>
            <a:r>
              <a:rPr lang="es-ES" sz="3200" b="1" dirty="0"/>
              <a:t>Interpretar las mociones</a:t>
            </a:r>
          </a:p>
          <a:p>
            <a:pPr marL="742950" indent="-742950">
              <a:spcBef>
                <a:spcPts val="1200"/>
              </a:spcBef>
              <a:buAutoNum type="arabicParenR"/>
            </a:pPr>
            <a:r>
              <a:rPr lang="es-ES" sz="3200" b="1" dirty="0"/>
              <a:t>Actuar</a:t>
            </a:r>
            <a:endParaRPr lang="es-ES_tradnl" sz="3200" b="1" dirty="0"/>
          </a:p>
        </p:txBody>
      </p:sp>
    </p:spTree>
    <p:extLst>
      <p:ext uri="{BB962C8B-B14F-4D97-AF65-F5344CB8AC3E}">
        <p14:creationId xmlns:p14="http://schemas.microsoft.com/office/powerpoint/2010/main" val="1014679621"/>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4"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
        <p:nvSpPr>
          <p:cNvPr id="3" name="Rectángulo 2"/>
          <p:cNvSpPr/>
          <p:nvPr/>
        </p:nvSpPr>
        <p:spPr>
          <a:xfrm>
            <a:off x="323528" y="1251917"/>
            <a:ext cx="4608512" cy="4401205"/>
          </a:xfrm>
          <a:prstGeom prst="rect">
            <a:avLst/>
          </a:prstGeom>
        </p:spPr>
        <p:txBody>
          <a:bodyPr wrap="square">
            <a:spAutoFit/>
          </a:bodyPr>
          <a:lstStyle/>
          <a:p>
            <a:r>
              <a:rPr lang="es-ES" sz="2800" b="1" dirty="0">
                <a:ea typeface="ＭＳ Ｐゴシック" charset="-128"/>
              </a:rPr>
              <a:t>EE 313:</a:t>
            </a:r>
          </a:p>
          <a:p>
            <a:r>
              <a:rPr lang="es-ES" sz="2800" b="1" dirty="0">
                <a:ea typeface="ＭＳ Ｐゴシック" charset="-128"/>
              </a:rPr>
              <a:t>Reglas para “Sentir y conocer las varias mociones que se causan en el ánima </a:t>
            </a:r>
            <a:r>
              <a:rPr lang="is-IS" sz="2800" b="1" dirty="0">
                <a:ea typeface="ＭＳ Ｐゴシック" charset="-128"/>
              </a:rPr>
              <a:t>…</a:t>
            </a:r>
          </a:p>
          <a:p>
            <a:endParaRPr lang="is-IS" sz="2800" b="1" dirty="0">
              <a:ea typeface="ＭＳ Ｐゴシック" charset="-128"/>
            </a:endParaRPr>
          </a:p>
          <a:p>
            <a:r>
              <a:rPr lang="is-IS" sz="2800" b="1" dirty="0">
                <a:ea typeface="ＭＳ Ｐゴシック" charset="-128"/>
              </a:rPr>
              <a:t>… buenas y malas ...</a:t>
            </a:r>
          </a:p>
          <a:p>
            <a:endParaRPr lang="is-IS" sz="2800" b="1" dirty="0">
              <a:ea typeface="ＭＳ Ｐゴシック" charset="-128"/>
            </a:endParaRPr>
          </a:p>
          <a:p>
            <a:r>
              <a:rPr lang="is-IS" sz="2800" b="1" dirty="0">
                <a:ea typeface="ＭＳ Ｐゴシック" charset="-128"/>
              </a:rPr>
              <a:t>… para recibir y para rechazar”</a:t>
            </a:r>
            <a:endParaRPr lang="es-ES_tradnl" sz="2800" b="1" dirty="0">
              <a:ea typeface="ＭＳ Ｐゴシック" charset="-128"/>
            </a:endParaRPr>
          </a:p>
        </p:txBody>
      </p:sp>
      <p:sp>
        <p:nvSpPr>
          <p:cNvPr id="2" name="Rectángulo 1"/>
          <p:cNvSpPr/>
          <p:nvPr/>
        </p:nvSpPr>
        <p:spPr>
          <a:xfrm>
            <a:off x="539552" y="601524"/>
            <a:ext cx="5529078" cy="523220"/>
          </a:xfrm>
          <a:prstGeom prst="rect">
            <a:avLst/>
          </a:prstGeom>
        </p:spPr>
        <p:txBody>
          <a:bodyPr wrap="none">
            <a:spAutoFit/>
          </a:bodyPr>
          <a:lstStyle/>
          <a:p>
            <a:pPr marL="742950" indent="-742950">
              <a:spcBef>
                <a:spcPts val="1200"/>
              </a:spcBef>
              <a:buFont typeface="+mj-lt"/>
              <a:buAutoNum type="arabicParenR" startAt="2"/>
            </a:pPr>
            <a:r>
              <a:rPr lang="es-ES" sz="2800" b="1" dirty="0"/>
              <a:t>Sentir </a:t>
            </a:r>
            <a:r>
              <a:rPr lang="es-ES" sz="2800" b="1"/>
              <a:t>y conocer mociones</a:t>
            </a:r>
            <a:endParaRPr lang="es-ES" sz="2800" b="1" dirty="0"/>
          </a:p>
        </p:txBody>
      </p:sp>
      <p:pic>
        <p:nvPicPr>
          <p:cNvPr id="6" name="Picture 21" descr="DivisionBell"/>
          <p:cNvPicPr>
            <a:picLocks noChangeAspect="1" noChangeArrowheads="1"/>
          </p:cNvPicPr>
          <p:nvPr/>
        </p:nvPicPr>
        <p:blipFill>
          <a:blip r:embed="rId3" cstate="print"/>
          <a:srcRect/>
          <a:stretch>
            <a:fillRect/>
          </a:stretch>
        </p:blipFill>
        <p:spPr bwMode="auto">
          <a:xfrm>
            <a:off x="4932040" y="1552413"/>
            <a:ext cx="4057570" cy="5188955"/>
          </a:xfrm>
          <a:prstGeom prst="rect">
            <a:avLst/>
          </a:prstGeom>
          <a:noFill/>
          <a:ln w="9525">
            <a:noFill/>
            <a:miter lim="800000"/>
            <a:headEnd/>
            <a:tailEnd/>
          </a:ln>
        </p:spPr>
      </p:pic>
    </p:spTree>
    <p:extLst>
      <p:ext uri="{BB962C8B-B14F-4D97-AF65-F5344CB8AC3E}">
        <p14:creationId xmlns:p14="http://schemas.microsoft.com/office/powerpoint/2010/main" val="1182752148"/>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p:cNvSpPr>
            <a:spLocks noGrp="1"/>
          </p:cNvSpPr>
          <p:nvPr>
            <p:ph type="title"/>
          </p:nvPr>
        </p:nvSpPr>
        <p:spPr>
          <a:xfrm>
            <a:off x="1465312" y="620489"/>
            <a:ext cx="6563072" cy="576263"/>
          </a:xfrm>
        </p:spPr>
        <p:txBody>
          <a:bodyPr>
            <a:normAutofit fontScale="90000"/>
          </a:bodyPr>
          <a:lstStyle/>
          <a:p>
            <a:r>
              <a:rPr lang="es-ES_tradnl" altLang="es-ES_tradnl" sz="3200" b="1" dirty="0">
                <a:ea typeface="ＭＳ Ｐゴシック" charset="-128"/>
              </a:rPr>
              <a:t>Dinámica Espiritual del Discernimiento</a:t>
            </a:r>
          </a:p>
        </p:txBody>
      </p:sp>
      <p:graphicFrame>
        <p:nvGraphicFramePr>
          <p:cNvPr id="7" name="Tabla 6"/>
          <p:cNvGraphicFramePr>
            <a:graphicFrameLocks noGrp="1"/>
          </p:cNvGraphicFramePr>
          <p:nvPr>
            <p:extLst>
              <p:ext uri="{D42A27DB-BD31-4B8C-83A1-F6EECF244321}">
                <p14:modId xmlns:p14="http://schemas.microsoft.com/office/powerpoint/2010/main" val="3887186242"/>
              </p:ext>
            </p:extLst>
          </p:nvPr>
        </p:nvGraphicFramePr>
        <p:xfrm>
          <a:off x="215422" y="1268562"/>
          <a:ext cx="8749066" cy="5416403"/>
        </p:xfrm>
        <a:graphic>
          <a:graphicData uri="http://schemas.openxmlformats.org/drawingml/2006/table">
            <a:tbl>
              <a:tblPr/>
              <a:tblGrid>
                <a:gridCol w="2186858">
                  <a:extLst>
                    <a:ext uri="{9D8B030D-6E8A-4147-A177-3AD203B41FA5}">
                      <a16:colId xmlns:a16="http://schemas.microsoft.com/office/drawing/2014/main" val="20000"/>
                    </a:ext>
                  </a:extLst>
                </a:gridCol>
                <a:gridCol w="2188492">
                  <a:extLst>
                    <a:ext uri="{9D8B030D-6E8A-4147-A177-3AD203B41FA5}">
                      <a16:colId xmlns:a16="http://schemas.microsoft.com/office/drawing/2014/main" val="20001"/>
                    </a:ext>
                  </a:extLst>
                </a:gridCol>
                <a:gridCol w="2186858">
                  <a:extLst>
                    <a:ext uri="{9D8B030D-6E8A-4147-A177-3AD203B41FA5}">
                      <a16:colId xmlns:a16="http://schemas.microsoft.com/office/drawing/2014/main" val="20002"/>
                    </a:ext>
                  </a:extLst>
                </a:gridCol>
                <a:gridCol w="2186858">
                  <a:extLst>
                    <a:ext uri="{9D8B030D-6E8A-4147-A177-3AD203B41FA5}">
                      <a16:colId xmlns:a16="http://schemas.microsoft.com/office/drawing/2014/main" val="20003"/>
                    </a:ext>
                  </a:extLst>
                </a:gridCol>
              </a:tblGrid>
              <a:tr h="701395">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Mirar lo vivido</a:t>
                      </a: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Sentir y conocer mociones</a:t>
                      </a:r>
                      <a:endParaRPr kumimoji="0" lang="es-ES" altLang="es-ES_tradnl" sz="18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2000" b="1" i="0" u="none" strike="noStrike" cap="none" normalizeH="0" baseline="0" dirty="0">
                          <a:ln>
                            <a:noFill/>
                          </a:ln>
                          <a:solidFill>
                            <a:schemeClr val="bg1"/>
                          </a:solidFill>
                          <a:effectLst/>
                          <a:latin typeface="Calibri" charset="0"/>
                          <a:ea typeface="ＭＳ Ｐゴシック" charset="-128"/>
                        </a:rPr>
                        <a:t>Interpretarlas</a:t>
                      </a:r>
                      <a:endParaRPr kumimoji="0" lang="es-ES" altLang="es-ES_tradnl" sz="20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2000" b="1" i="0" u="none" strike="noStrike" cap="none" normalizeH="0" baseline="0" dirty="0">
                          <a:ln>
                            <a:noFill/>
                          </a:ln>
                          <a:solidFill>
                            <a:schemeClr val="bg1"/>
                          </a:solidFill>
                          <a:effectLst/>
                          <a:latin typeface="Calibri" charset="0"/>
                          <a:ea typeface="ＭＳ Ｐゴシック" charset="-128"/>
                        </a:rPr>
                        <a:t>Actuar</a:t>
                      </a:r>
                      <a:endParaRPr kumimoji="0" lang="es-ES" altLang="es-ES_tradnl" sz="20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587131">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Los seis caminos recorridos en estos años de EJEGUA.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chemeClr val="bg1"/>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Examinar lo que ha pasado en ese tiempo.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chemeClr val="bg1"/>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Ponerlo delante de mi y objetivarlo</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algn="l"/>
                      <a:r>
                        <a:rPr kumimoji="0" lang="es-ES" sz="1800" kern="1200" baseline="0" dirty="0">
                          <a:solidFill>
                            <a:schemeClr val="bg1"/>
                          </a:solidFill>
                          <a:effectLst/>
                          <a:latin typeface="Calibri" charset="0"/>
                          <a:ea typeface="ＭＳ Ｐゴシック" charset="-128"/>
                          <a:cs typeface="+mn-cs"/>
                        </a:rPr>
                        <a:t>Mociones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Racionales: Ideas, pensamientos, reflexiones…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Afectivas: Sentimientos, emociones, afectos…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Sensibles: Sensaciones, impulsos, reacciones viscerales…</a:t>
                      </a:r>
                      <a:r>
                        <a:rPr lang="es-ES_tradnl" sz="1800" baseline="0" dirty="0">
                          <a:solidFill>
                            <a:schemeClr val="bg1"/>
                          </a:solidFill>
                          <a:effectLst/>
                        </a:rPr>
                        <a:t> </a:t>
                      </a:r>
                      <a:endParaRPr kumimoji="0" lang="es-ES" altLang="es-ES_tradnl" sz="1800" b="0" i="0" u="none" strike="noStrike" cap="none" normalizeH="0" baseline="0" dirty="0">
                        <a:ln>
                          <a:noFill/>
                        </a:ln>
                        <a:solidFill>
                          <a:schemeClr val="bg1"/>
                        </a:solidFill>
                        <a:effectLst/>
                        <a:latin typeface="Calibri" charset="0"/>
                        <a:ea typeface="ＭＳ Ｐゴシック" charset="-128"/>
                      </a:endParaRPr>
                    </a:p>
                    <a:p>
                      <a:pPr algn="l"/>
                      <a:endParaRPr kumimoji="0" lang="es-ES" altLang="es-ES_tradnl" sz="1800" b="0" i="0" u="none" strike="noStrike" cap="none" normalizeH="0" baseline="0" dirty="0">
                        <a:ln>
                          <a:noFill/>
                        </a:ln>
                        <a:solidFill>
                          <a:schemeClr val="bg1"/>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rgbClr val="000000"/>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es-ES_tradnl" sz="1800" b="0" i="0" u="none" strike="noStrike" cap="none" normalizeH="0" baseline="0" dirty="0">
                        <a:ln>
                          <a:noFill/>
                        </a:ln>
                        <a:solidFill>
                          <a:srgbClr val="000000"/>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1122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Dios se revela en la historia vivida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lgn="ctr"/>
                      <a:r>
                        <a:rPr kumimoji="0" lang="es-ES" altLang="es-ES_tradnl" sz="1800" b="1" i="0" u="none" strike="noStrike" cap="none" normalizeH="0" baseline="0" dirty="0">
                          <a:ln>
                            <a:noFill/>
                          </a:ln>
                          <a:solidFill>
                            <a:schemeClr val="bg1"/>
                          </a:solidFill>
                          <a:effectLst/>
                          <a:latin typeface="Calibri" charset="0"/>
                          <a:ea typeface="ＭＳ Ｐゴシック" charset="-128"/>
                        </a:rPr>
                        <a:t>Dios se revela en lo que me pasa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rgbClr val="000000"/>
                          </a:solidFill>
                          <a:effectLst/>
                          <a:latin typeface="Calibri" charset="0"/>
                          <a:ea typeface="ＭＳ Ｐゴシック" charset="-128"/>
                        </a:rPr>
                        <a:t>Dios se revela en la Palabra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800" b="1" i="0" u="none" strike="noStrike" cap="none" normalizeH="0" baseline="0" dirty="0">
                          <a:ln>
                            <a:noFill/>
                          </a:ln>
                          <a:solidFill>
                            <a:srgbClr val="000000"/>
                          </a:solidFill>
                          <a:effectLst/>
                          <a:latin typeface="Calibri" charset="0"/>
                          <a:ea typeface="ＭＳ Ｐゴシック" charset="-128"/>
                        </a:rPr>
                        <a:t>Dios se revela en la llamada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2"/>
                  </a:ext>
                </a:extLst>
              </a:tr>
            </a:tbl>
          </a:graphicData>
        </a:graphic>
      </p:graphicFrame>
      <p:pic>
        <p:nvPicPr>
          <p:cNvPr id="5"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Tree>
    <p:extLst>
      <p:ext uri="{BB962C8B-B14F-4D97-AF65-F5344CB8AC3E}">
        <p14:creationId xmlns:p14="http://schemas.microsoft.com/office/powerpoint/2010/main" val="3203827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323528" y="260648"/>
            <a:ext cx="3943672" cy="6597352"/>
          </a:xfrm>
        </p:spPr>
        <p:txBody>
          <a:bodyPr>
            <a:normAutofit fontScale="77500" lnSpcReduction="20000"/>
          </a:bodyPr>
          <a:lstStyle/>
          <a:p>
            <a:pPr marL="36576" indent="0" algn="just">
              <a:buNone/>
            </a:pPr>
            <a:r>
              <a:rPr lang="es-GT" dirty="0"/>
              <a:t>Estaba Jesús a la orilla del lago Genesaret y la gente se agolpaba a su alrededor para oír la palabra de Dios, cuando vio dos barcas que estaban a la orilla del lago… Subiendo a una de las barcas, que era de Simón, le rogó que se alejara un poco de tierra; y, sentándose, enseñaba desde la barca a la muchedumbre.</a:t>
            </a:r>
          </a:p>
          <a:p>
            <a:pPr marL="36576" indent="0" algn="just">
              <a:buNone/>
            </a:pPr>
            <a:endParaRPr lang="es-GT" dirty="0"/>
          </a:p>
          <a:p>
            <a:pPr marL="36576" indent="0" algn="just">
              <a:buNone/>
            </a:pPr>
            <a:r>
              <a:rPr lang="es-GT" dirty="0"/>
              <a:t>Cuando acabó  de hablar,  dijo a Simón: “Rema mar adentro,  y echen sus redes para pescar.” Simón le respondió: Maestro,  hemos estado bregando toda la noche y no hemos pescado nada; pero, por tu palabra, echaré las redes. Y, haciéndolo así, pescaron gran cantidad de peces, de modo que las redes amenazaban  romperse.</a:t>
            </a:r>
          </a:p>
          <a:p>
            <a:pPr marL="36576" indent="0" algn="r">
              <a:buNone/>
            </a:pPr>
            <a:r>
              <a:rPr lang="es-GT" sz="1800" dirty="0"/>
              <a:t>Lucas 5, 1-6</a:t>
            </a:r>
          </a:p>
          <a:p>
            <a:endParaRPr lang="es-GT" dirty="0"/>
          </a:p>
        </p:txBody>
      </p:sp>
      <p:sp>
        <p:nvSpPr>
          <p:cNvPr id="4" name="Marcador de contenido 3"/>
          <p:cNvSpPr>
            <a:spLocks noGrp="1"/>
          </p:cNvSpPr>
          <p:nvPr>
            <p:ph sz="half" idx="2"/>
          </p:nvPr>
        </p:nvSpPr>
        <p:spPr>
          <a:xfrm>
            <a:off x="4932040" y="620688"/>
            <a:ext cx="4032448" cy="4525963"/>
          </a:xfrm>
        </p:spPr>
        <p:txBody>
          <a:bodyPr>
            <a:normAutofit fontScale="77500" lnSpcReduction="20000"/>
          </a:bodyPr>
          <a:lstStyle/>
          <a:p>
            <a:r>
              <a:rPr lang="es-GT" sz="4000" dirty="0"/>
              <a:t>REMAR MAR ADENTRO</a:t>
            </a:r>
          </a:p>
          <a:p>
            <a:endParaRPr lang="es-GT" sz="4000" dirty="0"/>
          </a:p>
          <a:p>
            <a:r>
              <a:rPr lang="es-GT" sz="4000"/>
              <a:t>ECHAR LAS </a:t>
            </a:r>
            <a:r>
              <a:rPr lang="es-GT" sz="4000" dirty="0"/>
              <a:t>REDES </a:t>
            </a:r>
          </a:p>
        </p:txBody>
      </p:sp>
      <p:pic>
        <p:nvPicPr>
          <p:cNvPr id="5" name="Imagen 4"/>
          <p:cNvPicPr>
            <a:picLocks noChangeAspect="1"/>
          </p:cNvPicPr>
          <p:nvPr/>
        </p:nvPicPr>
        <p:blipFill>
          <a:blip r:embed="rId2"/>
          <a:stretch>
            <a:fillRect/>
          </a:stretch>
        </p:blipFill>
        <p:spPr>
          <a:xfrm>
            <a:off x="5076056" y="3573016"/>
            <a:ext cx="3190229" cy="2363133"/>
          </a:xfrm>
          <a:prstGeom prst="rect">
            <a:avLst/>
          </a:prstGeom>
        </p:spPr>
      </p:pic>
    </p:spTree>
    <p:extLst>
      <p:ext uri="{BB962C8B-B14F-4D97-AF65-F5344CB8AC3E}">
        <p14:creationId xmlns:p14="http://schemas.microsoft.com/office/powerpoint/2010/main" val="534480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arn(inVertical)">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arn(inVertical)">
                                      <p:cBhvr>
                                        <p:cTn id="2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4"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
        <p:nvSpPr>
          <p:cNvPr id="9" name="Rectángulo 8"/>
          <p:cNvSpPr/>
          <p:nvPr/>
        </p:nvSpPr>
        <p:spPr>
          <a:xfrm>
            <a:off x="683568" y="1268760"/>
            <a:ext cx="7776864" cy="3816429"/>
          </a:xfrm>
          <a:prstGeom prst="rect">
            <a:avLst/>
          </a:prstGeom>
        </p:spPr>
        <p:txBody>
          <a:bodyPr wrap="square">
            <a:spAutoFit/>
          </a:bodyPr>
          <a:lstStyle/>
          <a:p>
            <a:r>
              <a:rPr lang="es-ES" sz="3200" b="1" dirty="0"/>
              <a:t>Dinámica Espiritual del Discernimiento</a:t>
            </a:r>
          </a:p>
          <a:p>
            <a:pPr>
              <a:spcBef>
                <a:spcPts val="1200"/>
              </a:spcBef>
            </a:pPr>
            <a:endParaRPr lang="es-ES" sz="3200" b="1" dirty="0"/>
          </a:p>
          <a:p>
            <a:pPr marL="742950" indent="-742950">
              <a:spcBef>
                <a:spcPts val="1200"/>
              </a:spcBef>
              <a:buAutoNum type="arabicParenR"/>
            </a:pPr>
            <a:r>
              <a:rPr lang="es-ES" sz="3200" b="1" dirty="0"/>
              <a:t>Mirar lo vivido</a:t>
            </a:r>
          </a:p>
          <a:p>
            <a:pPr marL="742950" indent="-742950">
              <a:spcBef>
                <a:spcPts val="1200"/>
              </a:spcBef>
              <a:buAutoNum type="arabicParenR"/>
            </a:pPr>
            <a:r>
              <a:rPr lang="es-ES" sz="3200" b="1" dirty="0"/>
              <a:t>Sentir y conocer mociones</a:t>
            </a:r>
          </a:p>
          <a:p>
            <a:pPr marL="742950" indent="-742950">
              <a:spcBef>
                <a:spcPts val="1200"/>
              </a:spcBef>
              <a:buAutoNum type="arabicParenR"/>
            </a:pPr>
            <a:r>
              <a:rPr lang="es-ES" sz="3200" b="1" dirty="0">
                <a:solidFill>
                  <a:srgbClr val="FFC000"/>
                </a:solidFill>
              </a:rPr>
              <a:t>Interpretar las mociones</a:t>
            </a:r>
          </a:p>
          <a:p>
            <a:pPr marL="742950" indent="-742950">
              <a:spcBef>
                <a:spcPts val="1200"/>
              </a:spcBef>
              <a:buAutoNum type="arabicParenR"/>
            </a:pPr>
            <a:r>
              <a:rPr lang="es-ES" sz="3200" b="1" dirty="0"/>
              <a:t>Actuar</a:t>
            </a:r>
            <a:endParaRPr lang="es-ES_tradnl" sz="3200" b="1" dirty="0"/>
          </a:p>
        </p:txBody>
      </p:sp>
    </p:spTree>
    <p:extLst>
      <p:ext uri="{BB962C8B-B14F-4D97-AF65-F5344CB8AC3E}">
        <p14:creationId xmlns:p14="http://schemas.microsoft.com/office/powerpoint/2010/main" val="1205330696"/>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Hermann Rodriguez\My Documents\My Music\Música y otros\Fe y Vida DVD\30.000 Imágenes\Imágenes Sociales\Sicológicos\Actitudes\Esperanza.GoodSalt.jpg"/>
          <p:cNvPicPr>
            <a:picLocks noChangeAspect="1" noChangeArrowheads="1"/>
          </p:cNvPicPr>
          <p:nvPr/>
        </p:nvPicPr>
        <p:blipFill>
          <a:blip r:embed="rId2" cstate="print"/>
          <a:srcRect/>
          <a:stretch>
            <a:fillRect/>
          </a:stretch>
        </p:blipFill>
        <p:spPr bwMode="auto">
          <a:xfrm>
            <a:off x="3131840" y="1033522"/>
            <a:ext cx="5688632" cy="3475598"/>
          </a:xfrm>
          <a:prstGeom prst="rect">
            <a:avLst/>
          </a:prstGeom>
          <a:noFill/>
        </p:spPr>
      </p:pic>
      <p:pic>
        <p:nvPicPr>
          <p:cNvPr id="48134" name="Picture 6" descr="untitled2ap6.png"/>
          <p:cNvPicPr>
            <a:picLocks noChangeAspect="1" noChangeArrowheads="1"/>
          </p:cNvPicPr>
          <p:nvPr/>
        </p:nvPicPr>
        <p:blipFill>
          <a:blip r:embed="rId3" cstate="print"/>
          <a:srcRect/>
          <a:stretch>
            <a:fillRect/>
          </a:stretch>
        </p:blipFill>
        <p:spPr bwMode="auto">
          <a:xfrm>
            <a:off x="8120120" y="71438"/>
            <a:ext cx="952474" cy="714356"/>
          </a:xfrm>
          <a:prstGeom prst="rect">
            <a:avLst/>
          </a:prstGeom>
          <a:noFill/>
        </p:spPr>
      </p:pic>
      <p:sp>
        <p:nvSpPr>
          <p:cNvPr id="2" name="Rectángulo 1"/>
          <p:cNvSpPr/>
          <p:nvPr/>
        </p:nvSpPr>
        <p:spPr>
          <a:xfrm>
            <a:off x="251520" y="4509120"/>
            <a:ext cx="8712968" cy="1384995"/>
          </a:xfrm>
          <a:prstGeom prst="rect">
            <a:avLst/>
          </a:prstGeom>
        </p:spPr>
        <p:txBody>
          <a:bodyPr wrap="square">
            <a:spAutoFit/>
          </a:bodyPr>
          <a:lstStyle/>
          <a:p>
            <a:pPr lvl="0"/>
            <a:r>
              <a:rPr lang="es-ES" sz="2800" b="1" dirty="0"/>
              <a:t>Mateo 16,2-4</a:t>
            </a:r>
            <a:endParaRPr lang="es-ES" sz="2800" dirty="0"/>
          </a:p>
          <a:p>
            <a:pPr lvl="0"/>
            <a:r>
              <a:rPr lang="es-ES" sz="2800" dirty="0"/>
              <a:t>“(…) ¡Conque sabéis discernir el aspecto del cielo y no podéis discernir las señales de los tiempos! “</a:t>
            </a:r>
            <a:endParaRPr lang="es-ES_tradnl" sz="2800" dirty="0"/>
          </a:p>
        </p:txBody>
      </p:sp>
      <p:sp>
        <p:nvSpPr>
          <p:cNvPr id="11" name="Rectángulo 10"/>
          <p:cNvSpPr/>
          <p:nvPr/>
        </p:nvSpPr>
        <p:spPr>
          <a:xfrm>
            <a:off x="251520" y="561256"/>
            <a:ext cx="5110694" cy="523220"/>
          </a:xfrm>
          <a:prstGeom prst="rect">
            <a:avLst/>
          </a:prstGeom>
        </p:spPr>
        <p:txBody>
          <a:bodyPr wrap="none">
            <a:spAutoFit/>
          </a:bodyPr>
          <a:lstStyle/>
          <a:p>
            <a:pPr marL="742950" indent="-742950">
              <a:spcBef>
                <a:spcPts val="1200"/>
              </a:spcBef>
              <a:buFont typeface="+mj-lt"/>
              <a:buAutoNum type="arabicParenR" startAt="3"/>
            </a:pPr>
            <a:r>
              <a:rPr lang="es-ES" sz="2800" b="1" dirty="0"/>
              <a:t>Interpretar las mociones</a:t>
            </a:r>
          </a:p>
        </p:txBody>
      </p:sp>
    </p:spTree>
    <p:extLst>
      <p:ext uri="{BB962C8B-B14F-4D97-AF65-F5344CB8AC3E}">
        <p14:creationId xmlns:p14="http://schemas.microsoft.com/office/powerpoint/2010/main" val="1634077014"/>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4"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
        <p:nvSpPr>
          <p:cNvPr id="3" name="Rectángulo 2"/>
          <p:cNvSpPr/>
          <p:nvPr/>
        </p:nvSpPr>
        <p:spPr>
          <a:xfrm>
            <a:off x="36449" y="2211286"/>
            <a:ext cx="5688632" cy="523220"/>
          </a:xfrm>
          <a:prstGeom prst="rect">
            <a:avLst/>
          </a:prstGeom>
        </p:spPr>
        <p:txBody>
          <a:bodyPr wrap="square">
            <a:spAutoFit/>
          </a:bodyPr>
          <a:lstStyle/>
          <a:p>
            <a:pPr lvl="0"/>
            <a:r>
              <a:rPr lang="es-ES_tradnl" sz="2800" b="1" dirty="0"/>
              <a:t>El amor debe guiarnos siempre</a:t>
            </a:r>
          </a:p>
        </p:txBody>
      </p:sp>
      <p:sp>
        <p:nvSpPr>
          <p:cNvPr id="7" name="Rectángulo 6"/>
          <p:cNvSpPr/>
          <p:nvPr/>
        </p:nvSpPr>
        <p:spPr>
          <a:xfrm>
            <a:off x="251520" y="561256"/>
            <a:ext cx="5110694" cy="523220"/>
          </a:xfrm>
          <a:prstGeom prst="rect">
            <a:avLst/>
          </a:prstGeom>
        </p:spPr>
        <p:txBody>
          <a:bodyPr wrap="none">
            <a:spAutoFit/>
          </a:bodyPr>
          <a:lstStyle/>
          <a:p>
            <a:pPr marL="742950" indent="-742950">
              <a:spcBef>
                <a:spcPts val="1200"/>
              </a:spcBef>
              <a:buFont typeface="+mj-lt"/>
              <a:buAutoNum type="arabicParenR" startAt="3"/>
            </a:pPr>
            <a:r>
              <a:rPr lang="es-ES" sz="2800" b="1" dirty="0"/>
              <a:t>Interpretar las mociones</a:t>
            </a:r>
          </a:p>
        </p:txBody>
      </p:sp>
      <p:pic>
        <p:nvPicPr>
          <p:cNvPr id="8" name="Picture 2" descr="C:\Documents and Settings\Hermann Rodriguez\My Documents\Documentos Hermann\Archivos-Hermann\Fotos\Gráficos\Personajes\Romero-3.jpg"/>
          <p:cNvPicPr>
            <a:picLocks noChangeAspect="1" noChangeArrowheads="1"/>
          </p:cNvPicPr>
          <p:nvPr/>
        </p:nvPicPr>
        <p:blipFill>
          <a:blip r:embed="rId3" cstate="print"/>
          <a:srcRect/>
          <a:stretch>
            <a:fillRect/>
          </a:stretch>
        </p:blipFill>
        <p:spPr bwMode="auto">
          <a:xfrm>
            <a:off x="5508104" y="1084476"/>
            <a:ext cx="3384376" cy="4371399"/>
          </a:xfrm>
          <a:prstGeom prst="rect">
            <a:avLst/>
          </a:prstGeom>
          <a:noFill/>
        </p:spPr>
      </p:pic>
      <p:sp>
        <p:nvSpPr>
          <p:cNvPr id="9" name="Rectángulo 8"/>
          <p:cNvSpPr/>
          <p:nvPr/>
        </p:nvSpPr>
        <p:spPr>
          <a:xfrm>
            <a:off x="36449" y="3599706"/>
            <a:ext cx="7272807" cy="523220"/>
          </a:xfrm>
          <a:prstGeom prst="rect">
            <a:avLst/>
          </a:prstGeom>
        </p:spPr>
        <p:txBody>
          <a:bodyPr wrap="square">
            <a:spAutoFit/>
          </a:bodyPr>
          <a:lstStyle/>
          <a:p>
            <a:pPr lvl="0"/>
            <a:r>
              <a:rPr lang="es-ES" sz="2800" b="1" dirty="0"/>
              <a:t>La construcción de la comunidad</a:t>
            </a:r>
            <a:endParaRPr lang="es-ES_tradnl" sz="2800" dirty="0"/>
          </a:p>
        </p:txBody>
      </p:sp>
      <p:sp>
        <p:nvSpPr>
          <p:cNvPr id="4" name="Rectángulo 3"/>
          <p:cNvSpPr/>
          <p:nvPr/>
        </p:nvSpPr>
        <p:spPr>
          <a:xfrm>
            <a:off x="43345" y="5085758"/>
            <a:ext cx="5918608" cy="523220"/>
          </a:xfrm>
          <a:prstGeom prst="rect">
            <a:avLst/>
          </a:prstGeom>
        </p:spPr>
        <p:txBody>
          <a:bodyPr wrap="none">
            <a:spAutoFit/>
          </a:bodyPr>
          <a:lstStyle/>
          <a:p>
            <a:pPr lvl="0" algn="r"/>
            <a:r>
              <a:rPr lang="es-ES" sz="2800" b="1" dirty="0"/>
              <a:t>La centralidad de los más débiles</a:t>
            </a:r>
            <a:endParaRPr lang="es-ES_tradnl" sz="2800" dirty="0"/>
          </a:p>
        </p:txBody>
      </p:sp>
    </p:spTree>
    <p:extLst>
      <p:ext uri="{BB962C8B-B14F-4D97-AF65-F5344CB8AC3E}">
        <p14:creationId xmlns:p14="http://schemas.microsoft.com/office/powerpoint/2010/main" val="1444684881"/>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p:cNvSpPr>
            <a:spLocks noGrp="1"/>
          </p:cNvSpPr>
          <p:nvPr>
            <p:ph type="title"/>
          </p:nvPr>
        </p:nvSpPr>
        <p:spPr>
          <a:xfrm>
            <a:off x="1465312" y="620489"/>
            <a:ext cx="6563072" cy="576263"/>
          </a:xfrm>
        </p:spPr>
        <p:txBody>
          <a:bodyPr>
            <a:normAutofit fontScale="90000"/>
          </a:bodyPr>
          <a:lstStyle/>
          <a:p>
            <a:r>
              <a:rPr lang="es-ES_tradnl" altLang="es-ES_tradnl" sz="3200" b="1" dirty="0">
                <a:ea typeface="ＭＳ Ｐゴシック" charset="-128"/>
              </a:rPr>
              <a:t>Dinámica Espiritual del Discernimiento</a:t>
            </a:r>
          </a:p>
        </p:txBody>
      </p:sp>
      <p:graphicFrame>
        <p:nvGraphicFramePr>
          <p:cNvPr id="7" name="Tabla 6"/>
          <p:cNvGraphicFramePr>
            <a:graphicFrameLocks noGrp="1"/>
          </p:cNvGraphicFramePr>
          <p:nvPr>
            <p:extLst/>
          </p:nvPr>
        </p:nvGraphicFramePr>
        <p:xfrm>
          <a:off x="215422" y="1268562"/>
          <a:ext cx="8749066" cy="5416403"/>
        </p:xfrm>
        <a:graphic>
          <a:graphicData uri="http://schemas.openxmlformats.org/drawingml/2006/table">
            <a:tbl>
              <a:tblPr/>
              <a:tblGrid>
                <a:gridCol w="2186858">
                  <a:extLst>
                    <a:ext uri="{9D8B030D-6E8A-4147-A177-3AD203B41FA5}">
                      <a16:colId xmlns:a16="http://schemas.microsoft.com/office/drawing/2014/main" val="20000"/>
                    </a:ext>
                  </a:extLst>
                </a:gridCol>
                <a:gridCol w="2188492">
                  <a:extLst>
                    <a:ext uri="{9D8B030D-6E8A-4147-A177-3AD203B41FA5}">
                      <a16:colId xmlns:a16="http://schemas.microsoft.com/office/drawing/2014/main" val="20001"/>
                    </a:ext>
                  </a:extLst>
                </a:gridCol>
                <a:gridCol w="2186858">
                  <a:extLst>
                    <a:ext uri="{9D8B030D-6E8A-4147-A177-3AD203B41FA5}">
                      <a16:colId xmlns:a16="http://schemas.microsoft.com/office/drawing/2014/main" val="20002"/>
                    </a:ext>
                  </a:extLst>
                </a:gridCol>
                <a:gridCol w="2186858">
                  <a:extLst>
                    <a:ext uri="{9D8B030D-6E8A-4147-A177-3AD203B41FA5}">
                      <a16:colId xmlns:a16="http://schemas.microsoft.com/office/drawing/2014/main" val="20003"/>
                    </a:ext>
                  </a:extLst>
                </a:gridCol>
              </a:tblGrid>
              <a:tr h="701395">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Mirar lo vivido</a:t>
                      </a: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Sentir y conocer mociones</a:t>
                      </a:r>
                      <a:endParaRPr kumimoji="0" lang="es-ES" altLang="es-ES_tradnl" sz="18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2000" b="1" i="0" u="none" strike="noStrike" cap="none" normalizeH="0" baseline="0" dirty="0">
                          <a:ln>
                            <a:noFill/>
                          </a:ln>
                          <a:solidFill>
                            <a:schemeClr val="bg1"/>
                          </a:solidFill>
                          <a:effectLst/>
                          <a:latin typeface="Calibri" charset="0"/>
                          <a:ea typeface="ＭＳ Ｐゴシック" charset="-128"/>
                        </a:rPr>
                        <a:t>Interpretarlas</a:t>
                      </a:r>
                      <a:endParaRPr kumimoji="0" lang="es-ES" altLang="es-ES_tradnl" sz="20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2000" b="1" i="0" u="none" strike="noStrike" cap="none" normalizeH="0" baseline="0" dirty="0">
                          <a:ln>
                            <a:noFill/>
                          </a:ln>
                          <a:solidFill>
                            <a:schemeClr val="bg1"/>
                          </a:solidFill>
                          <a:effectLst/>
                          <a:latin typeface="Calibri" charset="0"/>
                          <a:ea typeface="ＭＳ Ｐゴシック" charset="-128"/>
                        </a:rPr>
                        <a:t>Actuar</a:t>
                      </a:r>
                      <a:endParaRPr kumimoji="0" lang="es-ES" altLang="es-ES_tradnl" sz="20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587131">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Los seis caminos recorridos en estos años de EJEGUA.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chemeClr val="bg1"/>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Examinar lo que ha pasado en ese tiempo.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chemeClr val="bg1"/>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Ponerlo delante de mi y objetivarlo</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algn="l"/>
                      <a:r>
                        <a:rPr kumimoji="0" lang="es-ES" sz="1800" kern="1200" baseline="0" dirty="0">
                          <a:solidFill>
                            <a:schemeClr val="bg1"/>
                          </a:solidFill>
                          <a:effectLst/>
                          <a:latin typeface="Calibri" charset="0"/>
                          <a:ea typeface="ＭＳ Ｐゴシック" charset="-128"/>
                          <a:cs typeface="+mn-cs"/>
                        </a:rPr>
                        <a:t>Mociones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Racionales: Ideas, pensamientos, reflexiones…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Afectivas: Sentimientos, emociones, afectos…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Sensibles: Sensaciones, impulsos, reacciones viscerales…</a:t>
                      </a:r>
                      <a:r>
                        <a:rPr lang="es-ES_tradnl" sz="1800" baseline="0" dirty="0">
                          <a:solidFill>
                            <a:schemeClr val="bg1"/>
                          </a:solidFill>
                          <a:effectLst/>
                        </a:rPr>
                        <a:t> </a:t>
                      </a:r>
                      <a:endParaRPr kumimoji="0" lang="es-ES" altLang="es-ES_tradnl" sz="1800" b="0" i="0" u="none" strike="noStrike" cap="none" normalizeH="0" baseline="0" dirty="0">
                        <a:ln>
                          <a:noFill/>
                        </a:ln>
                        <a:solidFill>
                          <a:schemeClr val="bg1"/>
                        </a:solidFill>
                        <a:effectLst/>
                        <a:latin typeface="Calibri" charset="0"/>
                        <a:ea typeface="ＭＳ Ｐゴシック" charset="-128"/>
                      </a:endParaRPr>
                    </a:p>
                    <a:p>
                      <a:pPr algn="l"/>
                      <a:endParaRPr kumimoji="0" lang="es-ES" altLang="es-ES_tradnl" sz="1800" b="0" i="0" u="none" strike="noStrike" cap="none" normalizeH="0" baseline="0" dirty="0">
                        <a:ln>
                          <a:noFill/>
                        </a:ln>
                        <a:solidFill>
                          <a:schemeClr val="bg1"/>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¿De dónde vienen estos sentimientos, mociones...?</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¿Hacia dónde me mueven?</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¿Son del buen Espíritu o del mal espíritu?</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Discernir, Distinguir</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Con base en criterios: Evangelio, Jesús, la Palabra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es-ES_tradnl" sz="1800" b="0" i="0" u="none" strike="noStrike" cap="none" normalizeH="0" baseline="0" dirty="0">
                        <a:ln>
                          <a:noFill/>
                        </a:ln>
                        <a:solidFill>
                          <a:srgbClr val="000000"/>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1122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Dios se revela en la historia vivida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lgn="ctr"/>
                      <a:r>
                        <a:rPr kumimoji="0" lang="es-ES" altLang="es-ES_tradnl" sz="1800" b="1" i="0" u="none" strike="noStrike" cap="none" normalizeH="0" baseline="0" dirty="0">
                          <a:ln>
                            <a:noFill/>
                          </a:ln>
                          <a:solidFill>
                            <a:schemeClr val="bg1"/>
                          </a:solidFill>
                          <a:effectLst/>
                          <a:latin typeface="Calibri" charset="0"/>
                          <a:ea typeface="ＭＳ Ｐゴシック" charset="-128"/>
                        </a:rPr>
                        <a:t>Dios se revela en lo que me pasa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rgbClr val="000000"/>
                          </a:solidFill>
                          <a:effectLst/>
                          <a:latin typeface="Calibri" charset="0"/>
                          <a:ea typeface="ＭＳ Ｐゴシック" charset="-128"/>
                        </a:rPr>
                        <a:t>Dios se revela en la Palabra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800" b="1" i="0" u="none" strike="noStrike" cap="none" normalizeH="0" baseline="0" dirty="0">
                          <a:ln>
                            <a:noFill/>
                          </a:ln>
                          <a:solidFill>
                            <a:srgbClr val="000000"/>
                          </a:solidFill>
                          <a:effectLst/>
                          <a:latin typeface="Calibri" charset="0"/>
                          <a:ea typeface="ＭＳ Ｐゴシック" charset="-128"/>
                        </a:rPr>
                        <a:t>Dios se revela en la llamada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2"/>
                  </a:ext>
                </a:extLst>
              </a:tr>
            </a:tbl>
          </a:graphicData>
        </a:graphic>
      </p:graphicFrame>
      <p:pic>
        <p:nvPicPr>
          <p:cNvPr id="5"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Tree>
    <p:extLst>
      <p:ext uri="{BB962C8B-B14F-4D97-AF65-F5344CB8AC3E}">
        <p14:creationId xmlns:p14="http://schemas.microsoft.com/office/powerpoint/2010/main" val="1674866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4"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
        <p:nvSpPr>
          <p:cNvPr id="9" name="Rectángulo 8"/>
          <p:cNvSpPr/>
          <p:nvPr/>
        </p:nvSpPr>
        <p:spPr>
          <a:xfrm>
            <a:off x="683568" y="1268760"/>
            <a:ext cx="7776864" cy="3816429"/>
          </a:xfrm>
          <a:prstGeom prst="rect">
            <a:avLst/>
          </a:prstGeom>
        </p:spPr>
        <p:txBody>
          <a:bodyPr wrap="square">
            <a:spAutoFit/>
          </a:bodyPr>
          <a:lstStyle/>
          <a:p>
            <a:r>
              <a:rPr lang="es-ES" sz="3200" b="1" dirty="0"/>
              <a:t>Dinámica Espiritual del Discernimiento</a:t>
            </a:r>
          </a:p>
          <a:p>
            <a:pPr>
              <a:spcBef>
                <a:spcPts val="1200"/>
              </a:spcBef>
            </a:pPr>
            <a:endParaRPr lang="es-ES" sz="3200" b="1" dirty="0"/>
          </a:p>
          <a:p>
            <a:pPr marL="742950" indent="-742950">
              <a:spcBef>
                <a:spcPts val="1200"/>
              </a:spcBef>
              <a:buAutoNum type="arabicParenR"/>
            </a:pPr>
            <a:r>
              <a:rPr lang="es-ES" sz="3200" b="1" dirty="0"/>
              <a:t>Mirar lo vivido</a:t>
            </a:r>
          </a:p>
          <a:p>
            <a:pPr marL="742950" indent="-742950">
              <a:spcBef>
                <a:spcPts val="1200"/>
              </a:spcBef>
              <a:buAutoNum type="arabicParenR"/>
            </a:pPr>
            <a:r>
              <a:rPr lang="es-ES" sz="3200" b="1" dirty="0"/>
              <a:t>Sentir y conocer mociones</a:t>
            </a:r>
          </a:p>
          <a:p>
            <a:pPr marL="742950" indent="-742950">
              <a:spcBef>
                <a:spcPts val="1200"/>
              </a:spcBef>
              <a:buAutoNum type="arabicParenR"/>
            </a:pPr>
            <a:r>
              <a:rPr lang="es-ES" sz="3200" b="1" dirty="0"/>
              <a:t>Interpretar las mociones</a:t>
            </a:r>
          </a:p>
          <a:p>
            <a:pPr marL="742950" indent="-742950">
              <a:spcBef>
                <a:spcPts val="1200"/>
              </a:spcBef>
              <a:buAutoNum type="arabicParenR"/>
            </a:pPr>
            <a:r>
              <a:rPr lang="es-ES" sz="3200" b="1" dirty="0">
                <a:solidFill>
                  <a:srgbClr val="FFC000"/>
                </a:solidFill>
              </a:rPr>
              <a:t>Actuar</a:t>
            </a:r>
            <a:endParaRPr lang="es-ES_tradnl" sz="3200" b="1" dirty="0">
              <a:solidFill>
                <a:srgbClr val="FFC000"/>
              </a:solidFill>
            </a:endParaRPr>
          </a:p>
        </p:txBody>
      </p:sp>
    </p:spTree>
    <p:extLst>
      <p:ext uri="{BB962C8B-B14F-4D97-AF65-F5344CB8AC3E}">
        <p14:creationId xmlns:p14="http://schemas.microsoft.com/office/powerpoint/2010/main" val="15407530"/>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GT" i="1" dirty="0"/>
              <a:t>Objetivos</a:t>
            </a:r>
            <a:r>
              <a:rPr lang="es-GT" dirty="0"/>
              <a:t>:</a:t>
            </a:r>
          </a:p>
        </p:txBody>
      </p:sp>
      <p:sp>
        <p:nvSpPr>
          <p:cNvPr id="3" name="Marcador de contenido 2"/>
          <p:cNvSpPr>
            <a:spLocks noGrp="1"/>
          </p:cNvSpPr>
          <p:nvPr>
            <p:ph idx="1"/>
          </p:nvPr>
        </p:nvSpPr>
        <p:spPr/>
        <p:txBody>
          <a:bodyPr>
            <a:normAutofit/>
          </a:bodyPr>
          <a:lstStyle/>
          <a:p>
            <a:pPr marL="36576" indent="0">
              <a:buNone/>
            </a:pPr>
            <a:r>
              <a:rPr lang="es-GT" dirty="0"/>
              <a:t>Realizar un discernimiento apostólico en común sobre la misión de EJEGUA.</a:t>
            </a:r>
          </a:p>
          <a:p>
            <a:r>
              <a:rPr lang="es-GT" dirty="0"/>
              <a:t>1. Hacer memoria de cada uno de los caminos recorridos.</a:t>
            </a:r>
          </a:p>
          <a:p>
            <a:r>
              <a:rPr lang="es-GT" dirty="0"/>
              <a:t>2. Identificar los aprendizajes que se han conseguido.</a:t>
            </a:r>
          </a:p>
          <a:p>
            <a:r>
              <a:rPr lang="es-GT" dirty="0"/>
              <a:t>3. Revisar la identidad de EJEGUA a partir de las directrices corporativas </a:t>
            </a:r>
          </a:p>
        </p:txBody>
      </p:sp>
    </p:spTree>
    <p:extLst>
      <p:ext uri="{BB962C8B-B14F-4D97-AF65-F5344CB8AC3E}">
        <p14:creationId xmlns:p14="http://schemas.microsoft.com/office/powerpoint/2010/main" val="1122582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3"/>
          <p:cNvSpPr>
            <a:spLocks noChangeArrowheads="1"/>
          </p:cNvSpPr>
          <p:nvPr/>
        </p:nvSpPr>
        <p:spPr bwMode="auto">
          <a:xfrm>
            <a:off x="252065" y="1109628"/>
            <a:ext cx="852839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Times New Roman" charset="0"/>
                <a:ea typeface="ＭＳ Ｐゴシック" charset="-128"/>
              </a:defRPr>
            </a:lvl1pPr>
            <a:lvl2pPr marL="742950" indent="-285750">
              <a:spcBef>
                <a:spcPct val="20000"/>
              </a:spcBef>
              <a:buChar char="–"/>
              <a:defRPr sz="2800">
                <a:solidFill>
                  <a:schemeClr val="tx1"/>
                </a:solidFill>
                <a:latin typeface="Times New Roman" charset="0"/>
                <a:ea typeface="ＭＳ Ｐゴシック" charset="-128"/>
              </a:defRPr>
            </a:lvl2pPr>
            <a:lvl3pPr marL="1143000" indent="-228600">
              <a:spcBef>
                <a:spcPct val="20000"/>
              </a:spcBef>
              <a:buChar char="•"/>
              <a:defRPr sz="2400">
                <a:solidFill>
                  <a:schemeClr val="tx1"/>
                </a:solidFill>
                <a:latin typeface="Times New Roman" charset="0"/>
                <a:ea typeface="ＭＳ Ｐゴシック" charset="-128"/>
              </a:defRPr>
            </a:lvl3pPr>
            <a:lvl4pPr marL="1600200" indent="-228600">
              <a:spcBef>
                <a:spcPct val="20000"/>
              </a:spcBef>
              <a:buChar char="–"/>
              <a:defRPr sz="2000">
                <a:solidFill>
                  <a:schemeClr val="tx1"/>
                </a:solidFill>
                <a:latin typeface="Times New Roman" charset="0"/>
                <a:ea typeface="ＭＳ Ｐゴシック" charset="-128"/>
              </a:defRPr>
            </a:lvl4pPr>
            <a:lvl5pPr marL="2057400" indent="-228600">
              <a:spcBef>
                <a:spcPct val="20000"/>
              </a:spcBef>
              <a:buChar char="»"/>
              <a:defRPr sz="2000">
                <a:solidFill>
                  <a:schemeClr val="tx1"/>
                </a:solidFill>
                <a:latin typeface="Times New Roman"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Times New Roman"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Times New Roman"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Times New Roman"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Times New Roman" charset="0"/>
                <a:ea typeface="ＭＳ Ｐゴシック" charset="-128"/>
              </a:defRPr>
            </a:lvl9pPr>
          </a:lstStyle>
          <a:p>
            <a:pPr>
              <a:spcBef>
                <a:spcPct val="0"/>
              </a:spcBef>
              <a:buFontTx/>
              <a:buNone/>
            </a:pPr>
            <a:r>
              <a:rPr lang="es-ES_tradnl" altLang="es-ES_tradnl" sz="2800" b="0" dirty="0">
                <a:latin typeface="Arial" charset="0"/>
              </a:rPr>
              <a:t>No basta </a:t>
            </a:r>
            <a:r>
              <a:rPr lang="es-ES_tradnl" altLang="es-ES_tradnl" sz="2800" b="0" i="1" dirty="0">
                <a:latin typeface="Arial" charset="0"/>
              </a:rPr>
              <a:t>mirar la vida</a:t>
            </a:r>
            <a:r>
              <a:rPr lang="es-ES_tradnl" altLang="es-ES_tradnl" sz="2800" dirty="0">
                <a:latin typeface="Arial" charset="0"/>
              </a:rPr>
              <a:t>, </a:t>
            </a:r>
            <a:r>
              <a:rPr lang="es-ES_tradnl" altLang="es-ES_tradnl" sz="2800" i="1" dirty="0">
                <a:latin typeface="Arial" charset="0"/>
              </a:rPr>
              <a:t>sentir y conocer las mociones </a:t>
            </a:r>
            <a:r>
              <a:rPr lang="es-ES_tradnl" altLang="es-ES_tradnl" sz="2800" dirty="0">
                <a:latin typeface="Arial" charset="0"/>
              </a:rPr>
              <a:t>e </a:t>
            </a:r>
            <a:r>
              <a:rPr lang="es-ES_tradnl" altLang="es-ES_tradnl" sz="2800" b="0" i="1" dirty="0">
                <a:latin typeface="Arial" charset="0"/>
              </a:rPr>
              <a:t>interpretarlas desde la Palabra</a:t>
            </a:r>
            <a:r>
              <a:rPr lang="is-IS" altLang="es-ES_tradnl" sz="2800" dirty="0">
                <a:latin typeface="Arial" charset="0"/>
              </a:rPr>
              <a:t>…</a:t>
            </a:r>
            <a:endParaRPr lang="es-ES_tradnl" altLang="es-ES_tradnl" sz="2800" dirty="0">
              <a:latin typeface="Arial" charset="0"/>
            </a:endParaRPr>
          </a:p>
          <a:p>
            <a:pPr>
              <a:spcBef>
                <a:spcPct val="0"/>
              </a:spcBef>
              <a:buFontTx/>
              <a:buNone/>
            </a:pPr>
            <a:r>
              <a:rPr lang="es-ES_tradnl" altLang="es-ES_tradnl" sz="2800" dirty="0">
                <a:latin typeface="Arial" charset="0"/>
              </a:rPr>
              <a:t>E</a:t>
            </a:r>
            <a:r>
              <a:rPr lang="es-ES_tradnl" altLang="es-ES_tradnl" sz="2800" b="0" dirty="0">
                <a:latin typeface="Arial" charset="0"/>
              </a:rPr>
              <a:t>s fundamental pasar a la acción, tomar decisiones y llevarlas a la práctica en la construcción del Cuerpo de Cristo</a:t>
            </a:r>
            <a:r>
              <a:rPr lang="is-IS" altLang="es-ES_tradnl" sz="2800" b="0" dirty="0">
                <a:latin typeface="Arial" charset="0"/>
              </a:rPr>
              <a:t>…</a:t>
            </a:r>
            <a:endParaRPr lang="en-US" altLang="es-ES_tradnl" sz="2800" b="0" dirty="0">
              <a:latin typeface="Arial" charset="0"/>
            </a:endParaRPr>
          </a:p>
        </p:txBody>
      </p:sp>
      <p:pic>
        <p:nvPicPr>
          <p:cNvPr id="77829" name="Picture 24" descr="2104699_ea8409d453_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2912861"/>
            <a:ext cx="4320480" cy="3828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ángulo 3"/>
          <p:cNvSpPr/>
          <p:nvPr/>
        </p:nvSpPr>
        <p:spPr>
          <a:xfrm>
            <a:off x="251520" y="561256"/>
            <a:ext cx="2074607" cy="523220"/>
          </a:xfrm>
          <a:prstGeom prst="rect">
            <a:avLst/>
          </a:prstGeom>
        </p:spPr>
        <p:txBody>
          <a:bodyPr wrap="none">
            <a:spAutoFit/>
          </a:bodyPr>
          <a:lstStyle/>
          <a:p>
            <a:pPr marL="742950" indent="-742950">
              <a:spcBef>
                <a:spcPts val="1200"/>
              </a:spcBef>
              <a:buFont typeface="+mj-lt"/>
              <a:buAutoNum type="arabicParenR" startAt="4"/>
            </a:pPr>
            <a:r>
              <a:rPr lang="es-ES" sz="2800" b="1"/>
              <a:t>Actuar</a:t>
            </a:r>
            <a:endParaRPr lang="es-ES" sz="2800" b="1" dirty="0"/>
          </a:p>
        </p:txBody>
      </p:sp>
      <p:pic>
        <p:nvPicPr>
          <p:cNvPr id="6" name="Picture 6" descr="untitled2ap6.png"/>
          <p:cNvPicPr>
            <a:picLocks noChangeAspect="1" noChangeArrowheads="1"/>
          </p:cNvPicPr>
          <p:nvPr/>
        </p:nvPicPr>
        <p:blipFill>
          <a:blip r:embed="rId4" cstate="print"/>
          <a:srcRect/>
          <a:stretch>
            <a:fillRect/>
          </a:stretch>
        </p:blipFill>
        <p:spPr bwMode="auto">
          <a:xfrm>
            <a:off x="8120120" y="71438"/>
            <a:ext cx="952474" cy="714356"/>
          </a:xfrm>
          <a:prstGeom prst="rect">
            <a:avLst/>
          </a:prstGeom>
          <a:noFill/>
        </p:spPr>
      </p:pic>
    </p:spTree>
    <p:extLst>
      <p:ext uri="{BB962C8B-B14F-4D97-AF65-F5344CB8AC3E}">
        <p14:creationId xmlns:p14="http://schemas.microsoft.com/office/powerpoint/2010/main" val="541274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p:cNvSpPr>
            <a:spLocks noGrp="1"/>
          </p:cNvSpPr>
          <p:nvPr>
            <p:ph type="title"/>
          </p:nvPr>
        </p:nvSpPr>
        <p:spPr>
          <a:xfrm>
            <a:off x="1465312" y="620489"/>
            <a:ext cx="6563072" cy="576263"/>
          </a:xfrm>
        </p:spPr>
        <p:txBody>
          <a:bodyPr>
            <a:normAutofit fontScale="90000"/>
          </a:bodyPr>
          <a:lstStyle/>
          <a:p>
            <a:r>
              <a:rPr lang="es-ES_tradnl" altLang="es-ES_tradnl" sz="3200" b="1" dirty="0">
                <a:ea typeface="ＭＳ Ｐゴシック" charset="-128"/>
              </a:rPr>
              <a:t>Dinámica Espiritual del Discernimiento</a:t>
            </a:r>
          </a:p>
        </p:txBody>
      </p:sp>
      <p:graphicFrame>
        <p:nvGraphicFramePr>
          <p:cNvPr id="7" name="Tabla 6"/>
          <p:cNvGraphicFramePr>
            <a:graphicFrameLocks noGrp="1"/>
          </p:cNvGraphicFramePr>
          <p:nvPr>
            <p:extLst>
              <p:ext uri="{D42A27DB-BD31-4B8C-83A1-F6EECF244321}">
                <p14:modId xmlns:p14="http://schemas.microsoft.com/office/powerpoint/2010/main" val="2526468011"/>
              </p:ext>
            </p:extLst>
          </p:nvPr>
        </p:nvGraphicFramePr>
        <p:xfrm>
          <a:off x="215422" y="1268562"/>
          <a:ext cx="8749066" cy="5416403"/>
        </p:xfrm>
        <a:graphic>
          <a:graphicData uri="http://schemas.openxmlformats.org/drawingml/2006/table">
            <a:tbl>
              <a:tblPr/>
              <a:tblGrid>
                <a:gridCol w="2186858">
                  <a:extLst>
                    <a:ext uri="{9D8B030D-6E8A-4147-A177-3AD203B41FA5}">
                      <a16:colId xmlns:a16="http://schemas.microsoft.com/office/drawing/2014/main" val="20000"/>
                    </a:ext>
                  </a:extLst>
                </a:gridCol>
                <a:gridCol w="2188492">
                  <a:extLst>
                    <a:ext uri="{9D8B030D-6E8A-4147-A177-3AD203B41FA5}">
                      <a16:colId xmlns:a16="http://schemas.microsoft.com/office/drawing/2014/main" val="20001"/>
                    </a:ext>
                  </a:extLst>
                </a:gridCol>
                <a:gridCol w="2186858">
                  <a:extLst>
                    <a:ext uri="{9D8B030D-6E8A-4147-A177-3AD203B41FA5}">
                      <a16:colId xmlns:a16="http://schemas.microsoft.com/office/drawing/2014/main" val="20002"/>
                    </a:ext>
                  </a:extLst>
                </a:gridCol>
                <a:gridCol w="2186858">
                  <a:extLst>
                    <a:ext uri="{9D8B030D-6E8A-4147-A177-3AD203B41FA5}">
                      <a16:colId xmlns:a16="http://schemas.microsoft.com/office/drawing/2014/main" val="20003"/>
                    </a:ext>
                  </a:extLst>
                </a:gridCol>
              </a:tblGrid>
              <a:tr h="701395">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Mirar lo vivido</a:t>
                      </a: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Sentir y conocer mociones</a:t>
                      </a:r>
                      <a:endParaRPr kumimoji="0" lang="es-ES" altLang="es-ES_tradnl" sz="18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2000" b="1" i="0" u="none" strike="noStrike" cap="none" normalizeH="0" baseline="0" dirty="0">
                          <a:ln>
                            <a:noFill/>
                          </a:ln>
                          <a:solidFill>
                            <a:schemeClr val="bg1"/>
                          </a:solidFill>
                          <a:effectLst/>
                          <a:latin typeface="Calibri" charset="0"/>
                          <a:ea typeface="ＭＳ Ｐゴシック" charset="-128"/>
                        </a:rPr>
                        <a:t>Interpretarlas</a:t>
                      </a:r>
                      <a:endParaRPr kumimoji="0" lang="es-ES" altLang="es-ES_tradnl" sz="20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2000" b="1" i="0" u="none" strike="noStrike" cap="none" normalizeH="0" baseline="0" dirty="0">
                          <a:ln>
                            <a:noFill/>
                          </a:ln>
                          <a:solidFill>
                            <a:schemeClr val="bg1"/>
                          </a:solidFill>
                          <a:effectLst/>
                          <a:latin typeface="Calibri" charset="0"/>
                          <a:ea typeface="ＭＳ Ｐゴシック" charset="-128"/>
                        </a:rPr>
                        <a:t>Actuar</a:t>
                      </a:r>
                      <a:endParaRPr kumimoji="0" lang="es-ES" altLang="es-ES_tradnl" sz="2000" b="1" i="0" u="none" strike="noStrike" cap="none" normalizeH="0" baseline="0" dirty="0">
                        <a:ln>
                          <a:noFill/>
                        </a:ln>
                        <a:solidFill>
                          <a:schemeClr val="bg1"/>
                        </a:solidFill>
                        <a:effectLst/>
                        <a:latin typeface="Calibri" charset="0"/>
                        <a:ea typeface="ＭＳ Ｐゴシック" charset="-128"/>
                      </a:endParaRPr>
                    </a:p>
                  </a:txBody>
                  <a:tcPr marL="91450" marR="9145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587131">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Los seis caminos recorridos en estos años de EJEGUA.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chemeClr val="bg1"/>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Examinar lo que ha pasado en ese tiempo.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chemeClr val="bg1"/>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chemeClr val="bg1"/>
                          </a:solidFill>
                          <a:effectLst/>
                          <a:latin typeface="Calibri" charset="0"/>
                          <a:ea typeface="ＭＳ Ｐゴシック" charset="-128"/>
                        </a:rPr>
                        <a:t>Ponerlo delante de mi y objetivarlo</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algn="l"/>
                      <a:r>
                        <a:rPr kumimoji="0" lang="es-ES" sz="1800" kern="1200" baseline="0" dirty="0">
                          <a:solidFill>
                            <a:schemeClr val="bg1"/>
                          </a:solidFill>
                          <a:effectLst/>
                          <a:latin typeface="Calibri" charset="0"/>
                          <a:ea typeface="ＭＳ Ｐゴシック" charset="-128"/>
                          <a:cs typeface="+mn-cs"/>
                        </a:rPr>
                        <a:t>Mociones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Racionales: Ideas, pensamientos, reflexiones…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Afectivas: Sentimientos, emociones, afectos…</a:t>
                      </a:r>
                      <a:endParaRPr kumimoji="0" lang="es-ES_tradnl" sz="1800" kern="1200" baseline="0" dirty="0">
                        <a:solidFill>
                          <a:schemeClr val="bg1"/>
                        </a:solidFill>
                        <a:effectLst/>
                        <a:latin typeface="Calibri" charset="0"/>
                        <a:ea typeface="ＭＳ Ｐゴシック" charset="-128"/>
                        <a:cs typeface="+mn-cs"/>
                      </a:endParaRPr>
                    </a:p>
                    <a:p>
                      <a:pPr algn="l"/>
                      <a:r>
                        <a:rPr kumimoji="0" lang="es-ES" sz="1800" kern="1200" baseline="0" dirty="0">
                          <a:solidFill>
                            <a:schemeClr val="bg1"/>
                          </a:solidFill>
                          <a:effectLst/>
                          <a:latin typeface="Calibri" charset="0"/>
                          <a:ea typeface="ＭＳ Ｐゴシック" charset="-128"/>
                          <a:cs typeface="+mn-cs"/>
                        </a:rPr>
                        <a:t>Sensibles: Sensaciones, impulsos, reacciones viscerales…</a:t>
                      </a:r>
                      <a:r>
                        <a:rPr lang="es-ES_tradnl" sz="1800" baseline="0" dirty="0">
                          <a:solidFill>
                            <a:schemeClr val="bg1"/>
                          </a:solidFill>
                          <a:effectLst/>
                        </a:rPr>
                        <a:t> </a:t>
                      </a:r>
                      <a:endParaRPr kumimoji="0" lang="es-ES" altLang="es-ES_tradnl" sz="1800" b="0" i="0" u="none" strike="noStrike" cap="none" normalizeH="0" baseline="0" dirty="0">
                        <a:ln>
                          <a:noFill/>
                        </a:ln>
                        <a:solidFill>
                          <a:schemeClr val="bg1"/>
                        </a:solidFill>
                        <a:effectLst/>
                        <a:latin typeface="Calibri" charset="0"/>
                        <a:ea typeface="ＭＳ Ｐゴシック" charset="-128"/>
                      </a:endParaRPr>
                    </a:p>
                    <a:p>
                      <a:pPr algn="l"/>
                      <a:endParaRPr kumimoji="0" lang="es-ES" altLang="es-ES_tradnl" sz="1800" b="0" i="0" u="none" strike="noStrike" cap="none" normalizeH="0" baseline="0" dirty="0">
                        <a:ln>
                          <a:noFill/>
                        </a:ln>
                        <a:solidFill>
                          <a:schemeClr val="bg1"/>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¿De dónde vienen estos sentimientos, mociones...?</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¿Hacia dónde me mueven?</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¿Son del buen Espíritu o del mal espíritu?</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Discernir, Distinguir</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Con base en criterios: Evangelio, Jesús, la Palabra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2800">
                          <a:solidFill>
                            <a:schemeClr val="tx1"/>
                          </a:solidFill>
                          <a:latin typeface="Calibri" charset="0"/>
                          <a:ea typeface="ＭＳ Ｐゴシック" charset="-128"/>
                        </a:defRPr>
                      </a:lvl1pPr>
                      <a:lvl2pPr marL="742950" indent="-285750">
                        <a:spcBef>
                          <a:spcPct val="20000"/>
                        </a:spcBef>
                        <a:buFont typeface="Arial" charset="0"/>
                        <a:defRPr sz="2400">
                          <a:solidFill>
                            <a:schemeClr val="tx1"/>
                          </a:solidFill>
                          <a:latin typeface="Calibri" charset="0"/>
                          <a:ea typeface="ＭＳ Ｐゴシック" charset="-128"/>
                        </a:defRPr>
                      </a:lvl2pPr>
                      <a:lvl3pPr marL="1143000" indent="-228600">
                        <a:spcBef>
                          <a:spcPct val="20000"/>
                        </a:spcBef>
                        <a:buFont typeface="Arial" charset="0"/>
                        <a:defRPr sz="2000">
                          <a:solidFill>
                            <a:schemeClr val="tx1"/>
                          </a:solidFill>
                          <a:latin typeface="Calibri" charset="0"/>
                          <a:ea typeface="ＭＳ Ｐゴシック" charset="-128"/>
                        </a:defRPr>
                      </a:lvl3pPr>
                      <a:lvl4pPr marL="1600200" indent="-228600">
                        <a:spcBef>
                          <a:spcPct val="20000"/>
                        </a:spcBef>
                        <a:buFont typeface="Arial" charset="0"/>
                        <a:defRPr>
                          <a:solidFill>
                            <a:schemeClr val="tx1"/>
                          </a:solidFill>
                          <a:latin typeface="Calibri" charset="0"/>
                          <a:ea typeface="ＭＳ Ｐゴシック" charset="-128"/>
                        </a:defRPr>
                      </a:lvl4pPr>
                      <a:lvl5pPr marL="2057400" indent="-228600">
                        <a:spcBef>
                          <a:spcPct val="20000"/>
                        </a:spcBef>
                        <a:buFont typeface="Arial" charset="0"/>
                        <a:defRPr>
                          <a:solidFill>
                            <a:schemeClr val="tx1"/>
                          </a:solidFill>
                          <a:latin typeface="Calibri" charset="0"/>
                          <a:ea typeface="ＭＳ Ｐゴシック" charset="-128"/>
                        </a:defRPr>
                      </a:lvl5pPr>
                      <a:lvl6pPr marL="25146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6pPr>
                      <a:lvl7pPr marL="29718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7pPr>
                      <a:lvl8pPr marL="34290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8pPr>
                      <a:lvl9pPr marL="3886200" indent="-228600" eaLnBrk="0" fontAlgn="base" hangingPunct="0">
                        <a:spcBef>
                          <a:spcPct val="20000"/>
                        </a:spcBef>
                        <a:spcAft>
                          <a:spcPct val="0"/>
                        </a:spcAft>
                        <a:buFont typeface="Arial" charset="0"/>
                        <a:defRPr>
                          <a:solidFill>
                            <a:schemeClr val="tx1"/>
                          </a:solidFill>
                          <a:latin typeface="Calibri"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¿A qué nos llama Dios hoy en EJEGUA?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rgbClr val="000000"/>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¿Qué debemos hacer como EJEGUA?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s-ES_tradnl" sz="1800" b="0" i="0" u="none" strike="noStrike" cap="none" normalizeH="0" baseline="0" dirty="0">
                        <a:ln>
                          <a:noFill/>
                        </a:ln>
                        <a:solidFill>
                          <a:srgbClr val="000000"/>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altLang="es-ES_tradnl" sz="1800" b="0" i="0" u="none" strike="noStrike" cap="none" normalizeH="0" baseline="0" dirty="0">
                          <a:ln>
                            <a:noFill/>
                          </a:ln>
                          <a:solidFill>
                            <a:srgbClr val="000000"/>
                          </a:solidFill>
                          <a:effectLst/>
                          <a:latin typeface="Calibri" charset="0"/>
                          <a:ea typeface="ＭＳ Ｐゴシック" charset="-128"/>
                        </a:rPr>
                        <a:t>Y tomar la decisión de realizar lo que conduce al bien </a:t>
                      </a:r>
                      <a:r>
                        <a:rPr kumimoji="0" lang="es-ES_tradnl" altLang="es-ES_tradnl" sz="1800" b="0" i="0" u="none" strike="noStrike" cap="none" normalizeH="0" baseline="0">
                          <a:ln>
                            <a:noFill/>
                          </a:ln>
                          <a:solidFill>
                            <a:srgbClr val="000000"/>
                          </a:solidFill>
                          <a:effectLst/>
                          <a:latin typeface="Calibri" charset="0"/>
                          <a:ea typeface="ＭＳ Ｐゴシック" charset="-128"/>
                        </a:rPr>
                        <a:t>más universal.</a:t>
                      </a:r>
                      <a:endParaRPr kumimoji="0" lang="es-ES_tradnl" altLang="es-ES_tradnl" sz="1800" b="0" i="0" u="none" strike="noStrike" cap="none" normalizeH="0" baseline="0" dirty="0">
                        <a:ln>
                          <a:noFill/>
                        </a:ln>
                        <a:solidFill>
                          <a:srgbClr val="000000"/>
                        </a:solidFill>
                        <a:effectLst/>
                        <a:latin typeface="Calibri"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es-ES_tradnl" sz="1800" b="0" i="0" u="none" strike="noStrike" cap="none" normalizeH="0" baseline="0" dirty="0">
                        <a:ln>
                          <a:noFill/>
                        </a:ln>
                        <a:solidFill>
                          <a:srgbClr val="000000"/>
                        </a:solidFill>
                        <a:effectLst/>
                        <a:latin typeface="Calibri" charset="0"/>
                        <a:ea typeface="ＭＳ Ｐゴシック" charset="-128"/>
                      </a:endParaRP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11122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chemeClr val="bg1"/>
                          </a:solidFill>
                          <a:effectLst/>
                          <a:latin typeface="Calibri" charset="0"/>
                          <a:ea typeface="ＭＳ Ｐゴシック" charset="-128"/>
                        </a:rPr>
                        <a:t>Dios se revela en la historia vivida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algn="ctr"/>
                      <a:r>
                        <a:rPr kumimoji="0" lang="es-ES" altLang="es-ES_tradnl" sz="1800" b="1" i="0" u="none" strike="noStrike" cap="none" normalizeH="0" baseline="0" dirty="0">
                          <a:ln>
                            <a:noFill/>
                          </a:ln>
                          <a:solidFill>
                            <a:schemeClr val="bg1"/>
                          </a:solidFill>
                          <a:effectLst/>
                          <a:latin typeface="Calibri" charset="0"/>
                          <a:ea typeface="ＭＳ Ｐゴシック" charset="-128"/>
                        </a:rPr>
                        <a:t>Dios se revela en lo que me pasa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altLang="es-ES_tradnl" sz="1800" b="1" i="0" u="none" strike="noStrike" cap="none" normalizeH="0" baseline="0" dirty="0">
                          <a:ln>
                            <a:noFill/>
                          </a:ln>
                          <a:solidFill>
                            <a:srgbClr val="000000"/>
                          </a:solidFill>
                          <a:effectLst/>
                          <a:latin typeface="Calibri" charset="0"/>
                          <a:ea typeface="ＭＳ Ｐゴシック" charset="-128"/>
                        </a:rPr>
                        <a:t>Dios se revela en la Palabra</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_tradnl" sz="1800" b="1" i="0" u="none" strike="noStrike" cap="none" normalizeH="0" baseline="0" dirty="0">
                          <a:ln>
                            <a:noFill/>
                          </a:ln>
                          <a:solidFill>
                            <a:srgbClr val="000000"/>
                          </a:solidFill>
                          <a:effectLst/>
                          <a:latin typeface="Calibri" charset="0"/>
                          <a:ea typeface="ＭＳ Ｐゴシック" charset="-128"/>
                        </a:rPr>
                        <a:t>Dios se revela en la llamada que escuchamos</a:t>
                      </a:r>
                    </a:p>
                  </a:txBody>
                  <a:tcPr marL="91450" marR="9145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2"/>
                  </a:ext>
                </a:extLst>
              </a:tr>
            </a:tbl>
          </a:graphicData>
        </a:graphic>
      </p:graphicFrame>
      <p:pic>
        <p:nvPicPr>
          <p:cNvPr id="5"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Tree>
    <p:extLst>
      <p:ext uri="{BB962C8B-B14F-4D97-AF65-F5344CB8AC3E}">
        <p14:creationId xmlns:p14="http://schemas.microsoft.com/office/powerpoint/2010/main" val="3076615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847312" y="2924944"/>
            <a:ext cx="7272808" cy="923330"/>
          </a:xfrm>
          <a:prstGeom prst="rect">
            <a:avLst/>
          </a:prstGeom>
          <a:noFill/>
          <a:ln w="9525">
            <a:noFill/>
            <a:miter lim="800000"/>
            <a:headEnd/>
            <a:tailEnd/>
          </a:ln>
        </p:spPr>
        <p:txBody>
          <a:bodyPr wrap="square">
            <a:spAutoFit/>
          </a:bodyPr>
          <a:lstStyle/>
          <a:p>
            <a:pPr algn="ctr" eaLnBrk="1" hangingPunct="1">
              <a:spcBef>
                <a:spcPct val="0"/>
              </a:spcBef>
            </a:pPr>
            <a:r>
              <a:rPr lang="es-ES_tradnl" sz="5400" dirty="0">
                <a:solidFill>
                  <a:srgbClr val="33CCFF"/>
                </a:solidFill>
                <a:latin typeface="Arial Black" pitchFamily="34" charset="0"/>
              </a:rPr>
              <a:t>¡Gracias!</a:t>
            </a:r>
            <a:endParaRPr lang="es-ES" sz="5400" b="0" dirty="0">
              <a:latin typeface="Arial Black" pitchFamily="34" charset="0"/>
            </a:endParaRPr>
          </a:p>
        </p:txBody>
      </p:sp>
      <p:pic>
        <p:nvPicPr>
          <p:cNvPr id="8" name="Picture 6" descr="untitled2ap6.png"/>
          <p:cNvPicPr>
            <a:picLocks noChangeAspect="1" noChangeArrowheads="1"/>
          </p:cNvPicPr>
          <p:nvPr/>
        </p:nvPicPr>
        <p:blipFill>
          <a:blip r:embed="rId3" cstate="print"/>
          <a:srcRect/>
          <a:stretch>
            <a:fillRect/>
          </a:stretch>
        </p:blipFill>
        <p:spPr bwMode="auto">
          <a:xfrm>
            <a:off x="8120120" y="71438"/>
            <a:ext cx="952474" cy="714356"/>
          </a:xfrm>
          <a:prstGeom prst="rect">
            <a:avLst/>
          </a:prstGeom>
          <a:noFill/>
        </p:spPr>
      </p:pic>
    </p:spTree>
  </p:cSld>
  <p:clrMapOvr>
    <a:masterClrMapping/>
  </p:clrMapOvr>
  <p:transition spd="slow" advClick="0" advTm="4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0" fill="hold"/>
                                        <p:tgtEl>
                                          <p:spTgt spid="5"/>
                                        </p:tgtEl>
                                        <p:attrNameLst>
                                          <p:attrName>ppt_x</p:attrName>
                                        </p:attrNameLst>
                                      </p:cBhvr>
                                      <p:tavLst>
                                        <p:tav tm="0">
                                          <p:val>
                                            <p:strVal val="#ppt_x"/>
                                          </p:val>
                                        </p:tav>
                                        <p:tav tm="100000">
                                          <p:val>
                                            <p:strVal val="#ppt_x"/>
                                          </p:val>
                                        </p:tav>
                                      </p:tavLst>
                                    </p:anim>
                                    <p:anim calcmode="lin" valueType="num">
                                      <p:cBhvr additive="base">
                                        <p:cTn id="8"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548680"/>
            <a:ext cx="7242028" cy="825260"/>
          </a:xfrm>
        </p:spPr>
        <p:txBody>
          <a:bodyPr>
            <a:noAutofit/>
          </a:bodyPr>
          <a:lstStyle/>
          <a:p>
            <a:pPr algn="l"/>
            <a:r>
              <a:rPr lang="es-CO" sz="4400" i="1" dirty="0">
                <a:latin typeface="Arial" pitchFamily="34" charset="0"/>
                <a:cs typeface="Arial" pitchFamily="34" charset="0"/>
              </a:rPr>
              <a:t>Origen del Encuentro:</a:t>
            </a:r>
          </a:p>
        </p:txBody>
      </p:sp>
      <p:pic>
        <p:nvPicPr>
          <p:cNvPr id="48134" name="Picture 6" descr="untitled2ap6.png"/>
          <p:cNvPicPr>
            <a:picLocks noChangeAspect="1" noChangeArrowheads="1"/>
          </p:cNvPicPr>
          <p:nvPr/>
        </p:nvPicPr>
        <p:blipFill>
          <a:blip r:embed="rId2" cstate="print"/>
          <a:srcRect/>
          <a:stretch>
            <a:fillRect/>
          </a:stretch>
        </p:blipFill>
        <p:spPr bwMode="auto">
          <a:xfrm>
            <a:off x="8156030" y="50348"/>
            <a:ext cx="952474" cy="714356"/>
          </a:xfrm>
          <a:prstGeom prst="rect">
            <a:avLst/>
          </a:prstGeom>
          <a:noFill/>
        </p:spPr>
      </p:pic>
      <p:sp>
        <p:nvSpPr>
          <p:cNvPr id="2" name="CuadroTexto 1"/>
          <p:cNvSpPr txBox="1"/>
          <p:nvPr/>
        </p:nvSpPr>
        <p:spPr>
          <a:xfrm>
            <a:off x="827584" y="1772816"/>
            <a:ext cx="6984776" cy="523220"/>
          </a:xfrm>
          <a:prstGeom prst="rect">
            <a:avLst/>
          </a:prstGeom>
          <a:noFill/>
        </p:spPr>
        <p:txBody>
          <a:bodyPr wrap="square" rtlCol="0">
            <a:spAutoFit/>
          </a:bodyPr>
          <a:lstStyle/>
          <a:p>
            <a:r>
              <a:rPr lang="es-ES" sz="2800" dirty="0"/>
              <a:t>1. Última asamblea: pausa </a:t>
            </a:r>
            <a:endParaRPr lang="es-GT" sz="2800" dirty="0"/>
          </a:p>
        </p:txBody>
      </p:sp>
      <p:sp>
        <p:nvSpPr>
          <p:cNvPr id="6" name="CuadroTexto 5"/>
          <p:cNvSpPr txBox="1"/>
          <p:nvPr/>
        </p:nvSpPr>
        <p:spPr>
          <a:xfrm>
            <a:off x="899592" y="2924944"/>
            <a:ext cx="7992888" cy="523220"/>
          </a:xfrm>
          <a:prstGeom prst="rect">
            <a:avLst/>
          </a:prstGeom>
          <a:noFill/>
        </p:spPr>
        <p:txBody>
          <a:bodyPr wrap="square" rtlCol="0">
            <a:spAutoFit/>
          </a:bodyPr>
          <a:lstStyle/>
          <a:p>
            <a:r>
              <a:rPr lang="es-ES" sz="2800" dirty="0"/>
              <a:t>2. Necesidad de dar un paso adelante cualitativo</a:t>
            </a:r>
            <a:endParaRPr lang="es-GT" sz="2800" dirty="0"/>
          </a:p>
        </p:txBody>
      </p:sp>
      <p:sp>
        <p:nvSpPr>
          <p:cNvPr id="7" name="CuadroTexto 6"/>
          <p:cNvSpPr txBox="1"/>
          <p:nvPr/>
        </p:nvSpPr>
        <p:spPr>
          <a:xfrm>
            <a:off x="971600" y="4149080"/>
            <a:ext cx="7560840" cy="523220"/>
          </a:xfrm>
          <a:prstGeom prst="rect">
            <a:avLst/>
          </a:prstGeom>
          <a:noFill/>
        </p:spPr>
        <p:txBody>
          <a:bodyPr wrap="square" rtlCol="0">
            <a:spAutoFit/>
          </a:bodyPr>
          <a:lstStyle/>
          <a:p>
            <a:r>
              <a:rPr lang="es-ES" sz="2800" dirty="0"/>
              <a:t>3. Visita del P. General Arturo Sosa S.J.</a:t>
            </a:r>
            <a:endParaRPr lang="es-GT" sz="2800" dirty="0"/>
          </a:p>
        </p:txBody>
      </p:sp>
    </p:spTree>
    <p:extLst>
      <p:ext uri="{BB962C8B-B14F-4D97-AF65-F5344CB8AC3E}">
        <p14:creationId xmlns:p14="http://schemas.microsoft.com/office/powerpoint/2010/main" val="122926688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182744"/>
            <a:ext cx="8250140" cy="681244"/>
          </a:xfrm>
        </p:spPr>
        <p:txBody>
          <a:bodyPr>
            <a:noAutofit/>
          </a:bodyPr>
          <a:lstStyle/>
          <a:p>
            <a:pPr algn="l"/>
            <a:r>
              <a:rPr lang="es-CO" sz="3600" i="1" dirty="0">
                <a:latin typeface="Arial" pitchFamily="34" charset="0"/>
                <a:cs typeface="Arial" pitchFamily="34" charset="0"/>
              </a:rPr>
              <a:t>Marco inspirador para el trabajo:</a:t>
            </a:r>
          </a:p>
        </p:txBody>
      </p:sp>
      <p:pic>
        <p:nvPicPr>
          <p:cNvPr id="48134" name="Picture 6" descr="untitled2ap6.png"/>
          <p:cNvPicPr>
            <a:picLocks noChangeAspect="1" noChangeArrowheads="1"/>
          </p:cNvPicPr>
          <p:nvPr/>
        </p:nvPicPr>
        <p:blipFill>
          <a:blip r:embed="rId2" cstate="print"/>
          <a:srcRect/>
          <a:stretch>
            <a:fillRect/>
          </a:stretch>
        </p:blipFill>
        <p:spPr bwMode="auto">
          <a:xfrm>
            <a:off x="8156030" y="50348"/>
            <a:ext cx="952474" cy="714356"/>
          </a:xfrm>
          <a:prstGeom prst="rect">
            <a:avLst/>
          </a:prstGeom>
          <a:noFill/>
        </p:spPr>
      </p:pic>
      <p:sp>
        <p:nvSpPr>
          <p:cNvPr id="2" name="CuadroTexto 1"/>
          <p:cNvSpPr txBox="1"/>
          <p:nvPr/>
        </p:nvSpPr>
        <p:spPr>
          <a:xfrm>
            <a:off x="378362" y="2636912"/>
            <a:ext cx="8280920" cy="954107"/>
          </a:xfrm>
          <a:prstGeom prst="rect">
            <a:avLst/>
          </a:prstGeom>
          <a:noFill/>
        </p:spPr>
        <p:txBody>
          <a:bodyPr wrap="square" rtlCol="0">
            <a:spAutoFit/>
          </a:bodyPr>
          <a:lstStyle/>
          <a:p>
            <a:pPr marL="342900" indent="-342900">
              <a:buFont typeface="Arial" panose="020B0604020202020204" pitchFamily="34" charset="0"/>
              <a:buChar char="•"/>
            </a:pPr>
            <a:r>
              <a:rPr lang="es-ES" sz="2800" dirty="0"/>
              <a:t>Desde las PAU: Preferencias Apostólicas Universales</a:t>
            </a:r>
            <a:endParaRPr lang="es-GT" sz="2800" dirty="0"/>
          </a:p>
        </p:txBody>
      </p:sp>
      <p:sp>
        <p:nvSpPr>
          <p:cNvPr id="4" name="CuadroTexto 3"/>
          <p:cNvSpPr txBox="1"/>
          <p:nvPr/>
        </p:nvSpPr>
        <p:spPr>
          <a:xfrm>
            <a:off x="467544" y="3933056"/>
            <a:ext cx="8280920" cy="523220"/>
          </a:xfrm>
          <a:prstGeom prst="rect">
            <a:avLst/>
          </a:prstGeom>
          <a:noFill/>
        </p:spPr>
        <p:txBody>
          <a:bodyPr wrap="square" rtlCol="0">
            <a:spAutoFit/>
          </a:bodyPr>
          <a:lstStyle/>
          <a:p>
            <a:pPr marL="342900" indent="-342900">
              <a:buFont typeface="Arial" panose="020B0604020202020204" pitchFamily="34" charset="0"/>
              <a:buChar char="•"/>
            </a:pPr>
            <a:r>
              <a:rPr lang="es-ES" sz="2800" dirty="0"/>
              <a:t>Desde el PACAM 2019-2029.</a:t>
            </a:r>
            <a:endParaRPr lang="es-GT" sz="2800" dirty="0"/>
          </a:p>
        </p:txBody>
      </p:sp>
    </p:spTree>
    <p:extLst>
      <p:ext uri="{BB962C8B-B14F-4D97-AF65-F5344CB8AC3E}">
        <p14:creationId xmlns:p14="http://schemas.microsoft.com/office/powerpoint/2010/main" val="85248527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F4E9D6-52EB-4CD3-82EE-FBF6254EBD37}"/>
              </a:ext>
            </a:extLst>
          </p:cNvPr>
          <p:cNvSpPr>
            <a:spLocks noGrp="1"/>
          </p:cNvSpPr>
          <p:nvPr>
            <p:ph type="title"/>
          </p:nvPr>
        </p:nvSpPr>
        <p:spPr/>
        <p:txBody>
          <a:bodyPr/>
          <a:lstStyle/>
          <a:p>
            <a:endParaRPr lang="es-GT"/>
          </a:p>
        </p:txBody>
      </p:sp>
      <p:sp>
        <p:nvSpPr>
          <p:cNvPr id="3" name="Marcador de contenido 2">
            <a:extLst>
              <a:ext uri="{FF2B5EF4-FFF2-40B4-BE49-F238E27FC236}">
                <a16:creationId xmlns:a16="http://schemas.microsoft.com/office/drawing/2014/main" id="{C6A6129C-48F5-4B30-874E-0B2B315FE93E}"/>
              </a:ext>
            </a:extLst>
          </p:cNvPr>
          <p:cNvSpPr>
            <a:spLocks noGrp="1"/>
          </p:cNvSpPr>
          <p:nvPr>
            <p:ph idx="1"/>
          </p:nvPr>
        </p:nvSpPr>
        <p:spPr/>
        <p:txBody>
          <a:bodyPr/>
          <a:lstStyle/>
          <a:p>
            <a:endParaRPr lang="es-GT"/>
          </a:p>
        </p:txBody>
      </p:sp>
    </p:spTree>
    <p:extLst>
      <p:ext uri="{BB962C8B-B14F-4D97-AF65-F5344CB8AC3E}">
        <p14:creationId xmlns:p14="http://schemas.microsoft.com/office/powerpoint/2010/main" val="597520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548680"/>
            <a:ext cx="8250140" cy="681244"/>
          </a:xfrm>
        </p:spPr>
        <p:txBody>
          <a:bodyPr>
            <a:noAutofit/>
          </a:bodyPr>
          <a:lstStyle/>
          <a:p>
            <a:pPr algn="l"/>
            <a:r>
              <a:rPr lang="es-CO" sz="3600" i="1" dirty="0">
                <a:latin typeface="Arial" pitchFamily="34" charset="0"/>
                <a:cs typeface="Arial" pitchFamily="34" charset="0"/>
              </a:rPr>
              <a:t>Palabras motivadoras del P. General:</a:t>
            </a:r>
          </a:p>
          <a:p>
            <a:pPr algn="ctr"/>
            <a:r>
              <a:rPr lang="es-CO" sz="1800" i="1" dirty="0">
                <a:latin typeface="Arial" pitchFamily="34" charset="0"/>
                <a:cs typeface="Arial" pitchFamily="34" charset="0"/>
              </a:rPr>
              <a:t>(de la homilía de su visita a Guatemala en URL, 27 enero 2019)</a:t>
            </a:r>
          </a:p>
        </p:txBody>
      </p:sp>
      <p:pic>
        <p:nvPicPr>
          <p:cNvPr id="48134" name="Picture 6" descr="untitled2ap6.png"/>
          <p:cNvPicPr>
            <a:picLocks noChangeAspect="1" noChangeArrowheads="1"/>
          </p:cNvPicPr>
          <p:nvPr/>
        </p:nvPicPr>
        <p:blipFill>
          <a:blip r:embed="rId2" cstate="print"/>
          <a:srcRect/>
          <a:stretch>
            <a:fillRect/>
          </a:stretch>
        </p:blipFill>
        <p:spPr bwMode="auto">
          <a:xfrm>
            <a:off x="8156030" y="50348"/>
            <a:ext cx="952474" cy="714356"/>
          </a:xfrm>
          <a:prstGeom prst="rect">
            <a:avLst/>
          </a:prstGeom>
          <a:noFill/>
        </p:spPr>
      </p:pic>
      <p:sp>
        <p:nvSpPr>
          <p:cNvPr id="2" name="CuadroTexto 1"/>
          <p:cNvSpPr txBox="1"/>
          <p:nvPr/>
        </p:nvSpPr>
        <p:spPr>
          <a:xfrm>
            <a:off x="395536" y="1700808"/>
            <a:ext cx="8280920" cy="707886"/>
          </a:xfrm>
          <a:prstGeom prst="rect">
            <a:avLst/>
          </a:prstGeom>
          <a:noFill/>
        </p:spPr>
        <p:txBody>
          <a:bodyPr wrap="square" rtlCol="0">
            <a:spAutoFit/>
          </a:bodyPr>
          <a:lstStyle/>
          <a:p>
            <a:r>
              <a:rPr lang="es-ES" sz="2000" dirty="0"/>
              <a:t>La Compañía de Jesús considera el apostolado intelectual una de sus dimensiones características</a:t>
            </a:r>
            <a:endParaRPr lang="es-GT" sz="2000" dirty="0"/>
          </a:p>
        </p:txBody>
      </p:sp>
      <p:sp>
        <p:nvSpPr>
          <p:cNvPr id="4" name="CuadroTexto 3"/>
          <p:cNvSpPr txBox="1"/>
          <p:nvPr/>
        </p:nvSpPr>
        <p:spPr>
          <a:xfrm>
            <a:off x="404809" y="2780928"/>
            <a:ext cx="8280920" cy="707886"/>
          </a:xfrm>
          <a:prstGeom prst="rect">
            <a:avLst/>
          </a:prstGeom>
          <a:noFill/>
        </p:spPr>
        <p:txBody>
          <a:bodyPr wrap="square" rtlCol="0">
            <a:spAutoFit/>
          </a:bodyPr>
          <a:lstStyle/>
          <a:p>
            <a:r>
              <a:rPr lang="es-ES" sz="2000" dirty="0"/>
              <a:t>El discernimiento sin profundidad intelectual puede ser un engaño o una manipulación de la fe.</a:t>
            </a:r>
            <a:endParaRPr lang="es-GT" sz="2000" dirty="0"/>
          </a:p>
        </p:txBody>
      </p:sp>
      <p:sp>
        <p:nvSpPr>
          <p:cNvPr id="5" name="CuadroTexto 4"/>
          <p:cNvSpPr txBox="1"/>
          <p:nvPr/>
        </p:nvSpPr>
        <p:spPr>
          <a:xfrm>
            <a:off x="374790" y="3861048"/>
            <a:ext cx="8280920" cy="1323439"/>
          </a:xfrm>
          <a:prstGeom prst="rect">
            <a:avLst/>
          </a:prstGeom>
          <a:noFill/>
        </p:spPr>
        <p:txBody>
          <a:bodyPr wrap="square" rtlCol="0">
            <a:spAutoFit/>
          </a:bodyPr>
          <a:lstStyle/>
          <a:p>
            <a:r>
              <a:rPr lang="es-ES" sz="2000" dirty="0"/>
              <a:t>Pero el trabajo intelectual sin discernimiento corre el riesgo de no ser apostolado, es decir, de no ser anuncio de la liberación en Cristo, sino un ejercicio de la razón que termina siendo movida por el propio interés o por el interés del grupo al que se pertenece.</a:t>
            </a:r>
            <a:endParaRPr lang="es-GT" sz="2000" dirty="0"/>
          </a:p>
        </p:txBody>
      </p:sp>
    </p:spTree>
    <p:extLst>
      <p:ext uri="{BB962C8B-B14F-4D97-AF65-F5344CB8AC3E}">
        <p14:creationId xmlns:p14="http://schemas.microsoft.com/office/powerpoint/2010/main" val="334892498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182744"/>
            <a:ext cx="8250140" cy="681244"/>
          </a:xfrm>
        </p:spPr>
        <p:txBody>
          <a:bodyPr>
            <a:noAutofit/>
          </a:bodyPr>
          <a:lstStyle/>
          <a:p>
            <a:pPr algn="l"/>
            <a:r>
              <a:rPr lang="es-CO" sz="3600" i="1" dirty="0">
                <a:latin typeface="Arial" pitchFamily="34" charset="0"/>
                <a:cs typeface="Arial" pitchFamily="34" charset="0"/>
              </a:rPr>
              <a:t>Función de los facilitadores:</a:t>
            </a:r>
          </a:p>
        </p:txBody>
      </p:sp>
      <p:pic>
        <p:nvPicPr>
          <p:cNvPr id="48134" name="Picture 6" descr="untitled2ap6.png"/>
          <p:cNvPicPr>
            <a:picLocks noChangeAspect="1" noChangeArrowheads="1"/>
          </p:cNvPicPr>
          <p:nvPr/>
        </p:nvPicPr>
        <p:blipFill>
          <a:blip r:embed="rId2" cstate="print"/>
          <a:srcRect/>
          <a:stretch>
            <a:fillRect/>
          </a:stretch>
        </p:blipFill>
        <p:spPr bwMode="auto">
          <a:xfrm>
            <a:off x="8156030" y="50348"/>
            <a:ext cx="952474" cy="714356"/>
          </a:xfrm>
          <a:prstGeom prst="rect">
            <a:avLst/>
          </a:prstGeom>
          <a:noFill/>
        </p:spPr>
      </p:pic>
      <p:sp>
        <p:nvSpPr>
          <p:cNvPr id="2" name="CuadroTexto 1"/>
          <p:cNvSpPr txBox="1"/>
          <p:nvPr/>
        </p:nvSpPr>
        <p:spPr>
          <a:xfrm>
            <a:off x="378362" y="2636912"/>
            <a:ext cx="8280920" cy="523220"/>
          </a:xfrm>
          <a:prstGeom prst="rect">
            <a:avLst/>
          </a:prstGeom>
          <a:noFill/>
        </p:spPr>
        <p:txBody>
          <a:bodyPr wrap="square" rtlCol="0">
            <a:spAutoFit/>
          </a:bodyPr>
          <a:lstStyle/>
          <a:p>
            <a:pPr marL="342900" indent="-342900">
              <a:buFont typeface="Arial" panose="020B0604020202020204" pitchFamily="34" charset="0"/>
              <a:buChar char="•"/>
            </a:pPr>
            <a:r>
              <a:rPr lang="es-ES" sz="2800" dirty="0"/>
              <a:t>Dar </a:t>
            </a:r>
            <a:r>
              <a:rPr lang="es-ES" sz="2800" u="sng" dirty="0"/>
              <a:t>orden</a:t>
            </a:r>
            <a:r>
              <a:rPr lang="es-ES" sz="2800" dirty="0"/>
              <a:t>: pasos a seguir en el proceso.</a:t>
            </a:r>
            <a:endParaRPr lang="es-GT" sz="2800" dirty="0"/>
          </a:p>
        </p:txBody>
      </p:sp>
      <p:sp>
        <p:nvSpPr>
          <p:cNvPr id="4" name="CuadroTexto 3"/>
          <p:cNvSpPr txBox="1"/>
          <p:nvPr/>
        </p:nvSpPr>
        <p:spPr>
          <a:xfrm>
            <a:off x="467544" y="3933056"/>
            <a:ext cx="8280920" cy="954107"/>
          </a:xfrm>
          <a:prstGeom prst="rect">
            <a:avLst/>
          </a:prstGeom>
          <a:noFill/>
        </p:spPr>
        <p:txBody>
          <a:bodyPr wrap="square" rtlCol="0">
            <a:spAutoFit/>
          </a:bodyPr>
          <a:lstStyle/>
          <a:p>
            <a:pPr marL="342900" indent="-342900">
              <a:buFont typeface="Arial" panose="020B0604020202020204" pitchFamily="34" charset="0"/>
              <a:buChar char="•"/>
            </a:pPr>
            <a:r>
              <a:rPr lang="es-ES" sz="2800" dirty="0"/>
              <a:t>Dar </a:t>
            </a:r>
            <a:r>
              <a:rPr lang="es-ES" sz="2800" u="sng" dirty="0"/>
              <a:t>método</a:t>
            </a:r>
            <a:r>
              <a:rPr lang="es-ES" sz="2800" dirty="0"/>
              <a:t>: Examen – Discernimiento</a:t>
            </a:r>
          </a:p>
          <a:p>
            <a:pPr lvl="5"/>
            <a:r>
              <a:rPr lang="es-ES" sz="2800" dirty="0"/>
              <a:t> Pasar de la razón al corazón</a:t>
            </a:r>
            <a:endParaRPr lang="es-GT" sz="2800" dirty="0"/>
          </a:p>
        </p:txBody>
      </p:sp>
    </p:spTree>
    <p:extLst>
      <p:ext uri="{BB962C8B-B14F-4D97-AF65-F5344CB8AC3E}">
        <p14:creationId xmlns:p14="http://schemas.microsoft.com/office/powerpoint/2010/main" val="308113361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4" name="Picture 6" descr="untitled2ap6.png"/>
          <p:cNvPicPr>
            <a:picLocks noChangeAspect="1" noChangeArrowheads="1"/>
          </p:cNvPicPr>
          <p:nvPr/>
        </p:nvPicPr>
        <p:blipFill>
          <a:blip r:embed="rId2" cstate="print"/>
          <a:srcRect/>
          <a:stretch>
            <a:fillRect/>
          </a:stretch>
        </p:blipFill>
        <p:spPr bwMode="auto">
          <a:xfrm>
            <a:off x="8120120" y="71438"/>
            <a:ext cx="952474" cy="714356"/>
          </a:xfrm>
          <a:prstGeom prst="rect">
            <a:avLst/>
          </a:prstGeom>
          <a:noFill/>
        </p:spPr>
      </p:pic>
      <p:sp>
        <p:nvSpPr>
          <p:cNvPr id="9" name="Rectángulo 8"/>
          <p:cNvSpPr/>
          <p:nvPr/>
        </p:nvSpPr>
        <p:spPr>
          <a:xfrm>
            <a:off x="683568" y="1268760"/>
            <a:ext cx="7776864" cy="3816429"/>
          </a:xfrm>
          <a:prstGeom prst="rect">
            <a:avLst/>
          </a:prstGeom>
        </p:spPr>
        <p:txBody>
          <a:bodyPr wrap="square">
            <a:spAutoFit/>
          </a:bodyPr>
          <a:lstStyle/>
          <a:p>
            <a:r>
              <a:rPr lang="es-ES" sz="3200" b="1" dirty="0"/>
              <a:t>Dinámica Espiritual del Discernimiento</a:t>
            </a:r>
          </a:p>
          <a:p>
            <a:pPr>
              <a:spcBef>
                <a:spcPts val="1200"/>
              </a:spcBef>
            </a:pPr>
            <a:endParaRPr lang="es-ES" sz="3200" b="1" dirty="0"/>
          </a:p>
          <a:p>
            <a:pPr marL="742950" indent="-742950">
              <a:spcBef>
                <a:spcPts val="1200"/>
              </a:spcBef>
              <a:buAutoNum type="arabicParenR"/>
            </a:pPr>
            <a:r>
              <a:rPr lang="es-ES" sz="3200" b="1" dirty="0">
                <a:solidFill>
                  <a:srgbClr val="FFC000"/>
                </a:solidFill>
              </a:rPr>
              <a:t>Mirar lo vivido</a:t>
            </a:r>
          </a:p>
          <a:p>
            <a:pPr marL="742950" indent="-742950">
              <a:spcBef>
                <a:spcPts val="1200"/>
              </a:spcBef>
              <a:buAutoNum type="arabicParenR"/>
            </a:pPr>
            <a:r>
              <a:rPr lang="es-ES" sz="3200" b="1" dirty="0"/>
              <a:t>Sentir y conocer mociones</a:t>
            </a:r>
          </a:p>
          <a:p>
            <a:pPr marL="742950" indent="-742950">
              <a:spcBef>
                <a:spcPts val="1200"/>
              </a:spcBef>
              <a:buAutoNum type="arabicParenR"/>
            </a:pPr>
            <a:r>
              <a:rPr lang="es-ES" sz="3200" b="1" dirty="0"/>
              <a:t>Interpretar las mociones</a:t>
            </a:r>
          </a:p>
          <a:p>
            <a:pPr marL="742950" indent="-742950">
              <a:spcBef>
                <a:spcPts val="1200"/>
              </a:spcBef>
              <a:buAutoNum type="arabicParenR"/>
            </a:pPr>
            <a:r>
              <a:rPr lang="es-ES" sz="3200" b="1" dirty="0"/>
              <a:t>Actuar</a:t>
            </a:r>
            <a:endParaRPr lang="es-ES_tradnl" sz="3200" b="1" dirty="0"/>
          </a:p>
        </p:txBody>
      </p:sp>
    </p:spTree>
    <p:extLst>
      <p:ext uri="{BB962C8B-B14F-4D97-AF65-F5344CB8AC3E}">
        <p14:creationId xmlns:p14="http://schemas.microsoft.com/office/powerpoint/2010/main" val="333356592"/>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ángulo 2"/>
          <p:cNvSpPr>
            <a:spLocks noChangeArrowheads="1"/>
          </p:cNvSpPr>
          <p:nvPr/>
        </p:nvSpPr>
        <p:spPr bwMode="auto">
          <a:xfrm>
            <a:off x="251520" y="258857"/>
            <a:ext cx="34563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742950" indent="-742950">
              <a:spcBef>
                <a:spcPts val="1200"/>
              </a:spcBef>
              <a:buAutoNum type="arabicParenR"/>
            </a:pPr>
            <a:r>
              <a:rPr lang="es-ES" sz="2800" b="1" dirty="0"/>
              <a:t>Mirar lo vivido</a:t>
            </a:r>
          </a:p>
        </p:txBody>
      </p:sp>
      <p:pic>
        <p:nvPicPr>
          <p:cNvPr id="62467" name="Picture 5" descr="http://www.claudio.aguirre.cl/wp-content/uploads/dscf26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24744"/>
            <a:ext cx="8784976" cy="56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untitled2ap6.png"/>
          <p:cNvPicPr>
            <a:picLocks noChangeAspect="1" noChangeArrowheads="1"/>
          </p:cNvPicPr>
          <p:nvPr/>
        </p:nvPicPr>
        <p:blipFill>
          <a:blip r:embed="rId3" cstate="print"/>
          <a:srcRect/>
          <a:stretch>
            <a:fillRect/>
          </a:stretch>
        </p:blipFill>
        <p:spPr bwMode="auto">
          <a:xfrm>
            <a:off x="8156030" y="50348"/>
            <a:ext cx="952474" cy="714356"/>
          </a:xfrm>
          <a:prstGeom prst="rect">
            <a:avLst/>
          </a:prstGeom>
          <a:noFill/>
        </p:spPr>
      </p:pic>
    </p:spTree>
    <p:extLst>
      <p:ext uri="{BB962C8B-B14F-4D97-AF65-F5344CB8AC3E}">
        <p14:creationId xmlns:p14="http://schemas.microsoft.com/office/powerpoint/2010/main" val="991522324"/>
      </p:ext>
    </p:extLst>
  </p:cSld>
  <p:clrMapOvr>
    <a:masterClrMapping/>
  </p:clrMapOvr>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0</TotalTime>
  <Words>1019</Words>
  <Application>Microsoft Office PowerPoint</Application>
  <PresentationFormat>Presentación en pantalla (4:3)</PresentationFormat>
  <Paragraphs>158</Paragraphs>
  <Slides>22</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Arial</vt:lpstr>
      <vt:lpstr>Arial Black</vt:lpstr>
      <vt:lpstr>Calibri</vt:lpstr>
      <vt:lpstr>Franklin Gothic Book</vt:lpstr>
      <vt:lpstr>Times New Roman</vt:lpstr>
      <vt:lpstr>Wingdings 2</vt:lpstr>
      <vt:lpstr>Técnico</vt:lpstr>
      <vt:lpstr>Presentación de PowerPoint</vt:lpstr>
      <vt:lpstr>Objetivos: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Dinámica Espiritual del Discernimiento</vt:lpstr>
      <vt:lpstr>Presentación de PowerPoint</vt:lpstr>
      <vt:lpstr>Presentación de PowerPoint</vt:lpstr>
      <vt:lpstr>Dinámica Espiritual del Discernimiento</vt:lpstr>
      <vt:lpstr>Presentación de PowerPoint</vt:lpstr>
      <vt:lpstr>Presentación de PowerPoint</vt:lpstr>
      <vt:lpstr>Presentación de PowerPoint</vt:lpstr>
      <vt:lpstr>Presentación de PowerPoint</vt:lpstr>
      <vt:lpstr>Dinámica Espiritual del Discernimiento</vt:lpstr>
      <vt:lpstr>Presentación de PowerPoint</vt:lpstr>
      <vt:lpstr>Presentación de PowerPoint</vt:lpstr>
      <vt:lpstr>Dinámica Espiritual del Discernimiento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Discernimiento de Espíritus.</dc:title>
  <dc:creator>José Rafael</dc:creator>
  <cp:lastModifiedBy>Chaito</cp:lastModifiedBy>
  <cp:revision>122</cp:revision>
  <dcterms:created xsi:type="dcterms:W3CDTF">2008-11-20T16:13:15Z</dcterms:created>
  <dcterms:modified xsi:type="dcterms:W3CDTF">2019-02-19T16:57:03Z</dcterms:modified>
</cp:coreProperties>
</file>