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6" r:id="rId1"/>
  </p:sldMasterIdLst>
  <p:notesMasterIdLst>
    <p:notesMasterId r:id="rId13"/>
  </p:notesMasterIdLst>
  <p:sldIdLst>
    <p:sldId id="256" r:id="rId2"/>
    <p:sldId id="257" r:id="rId3"/>
    <p:sldId id="298" r:id="rId4"/>
    <p:sldId id="270" r:id="rId5"/>
    <p:sldId id="281" r:id="rId6"/>
    <p:sldId id="295" r:id="rId7"/>
    <p:sldId id="296" r:id="rId8"/>
    <p:sldId id="263" r:id="rId9"/>
    <p:sldId id="297" r:id="rId10"/>
    <p:sldId id="299" r:id="rId11"/>
    <p:sldId id="294" r:id="rId12"/>
  </p:sldIdLst>
  <p:sldSz cx="9144000" cy="6858000" type="screen4x3"/>
  <p:notesSz cx="6858000" cy="9144000"/>
  <p:embeddedFontLst>
    <p:embeddedFont>
      <p:font typeface="Aharoni" panose="02010803020104030203" pitchFamily="2" charset="-79"/>
      <p:bold r:id="rId14"/>
    </p:embeddedFont>
    <p:embeddedFont>
      <p:font typeface="Calibri" panose="020F0502020204030204" pitchFamily="34" charset="0"/>
      <p:regular r:id="rId15"/>
      <p:bold r:id="rId16"/>
      <p:italic r:id="rId17"/>
      <p:boldItalic r:id="rId18"/>
    </p:embeddedFont>
    <p:embeddedFont>
      <p:font typeface="Lato" panose="020B0604020202020204" charset="0"/>
      <p:regular r:id="rId19"/>
    </p:embeddedFont>
    <p:embeddedFont>
      <p:font typeface="Raleway" panose="020B0604020202020204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3863B83-259F-4EA4-990E-3CABC72D5AEA}">
  <a:tblStyle styleId="{C3863B83-259F-4EA4-990E-3CABC72D5AE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2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font" Target="fonts/font10.fntdata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font" Target="fonts/font9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8727051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5" name="Google Shape;6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30801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3" name="Google Shape;7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1949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043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734730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909613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900932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35" name="Google Shape;335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380954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721425" y="3785246"/>
            <a:ext cx="5216700" cy="15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4800">
                <a:solidFill>
                  <a:srgbClr val="00A09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4800">
                <a:solidFill>
                  <a:srgbClr val="2185C5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4800">
                <a:solidFill>
                  <a:srgbClr val="2185C5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4800">
                <a:solidFill>
                  <a:srgbClr val="2185C5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4800">
                <a:solidFill>
                  <a:srgbClr val="2185C5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4800">
                <a:solidFill>
                  <a:srgbClr val="2185C5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4800">
                <a:solidFill>
                  <a:srgbClr val="2185C5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4800">
                <a:solidFill>
                  <a:srgbClr val="2185C5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4800">
                <a:solidFill>
                  <a:srgbClr val="2185C5"/>
                </a:solidFill>
              </a:defRPr>
            </a:lvl9pPr>
          </a:lstStyle>
          <a:p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6659861" y="3361266"/>
            <a:ext cx="721800" cy="0"/>
          </a:xfrm>
          <a:prstGeom prst="straightConnector1">
            <a:avLst/>
          </a:prstGeom>
          <a:noFill/>
          <a:ln w="127000" cap="rnd" cmpd="sng">
            <a:solidFill>
              <a:srgbClr val="DDDB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2"/>
          <p:cNvCxnSpPr/>
          <p:nvPr/>
        </p:nvCxnSpPr>
        <p:spPr>
          <a:xfrm>
            <a:off x="5938246" y="3361266"/>
            <a:ext cx="721800" cy="0"/>
          </a:xfrm>
          <a:prstGeom prst="straightConnector1">
            <a:avLst/>
          </a:prstGeom>
          <a:noFill/>
          <a:ln w="127000" cap="rnd" cmpd="sng">
            <a:solidFill>
              <a:srgbClr val="66248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" name="Google Shape;13;p2"/>
          <p:cNvCxnSpPr/>
          <p:nvPr/>
        </p:nvCxnSpPr>
        <p:spPr>
          <a:xfrm>
            <a:off x="628291" y="3361266"/>
            <a:ext cx="5309834" cy="0"/>
          </a:xfrm>
          <a:prstGeom prst="straightConnector1">
            <a:avLst/>
          </a:prstGeom>
          <a:noFill/>
          <a:ln w="127000" cap="rnd" cmpd="sng">
            <a:solidFill>
              <a:srgbClr val="00A099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4" name="Google Shape;14;p2"/>
          <p:cNvCxnSpPr/>
          <p:nvPr/>
        </p:nvCxnSpPr>
        <p:spPr>
          <a:xfrm>
            <a:off x="-1" y="3361266"/>
            <a:ext cx="721800" cy="0"/>
          </a:xfrm>
          <a:prstGeom prst="straightConnector1">
            <a:avLst/>
          </a:prstGeom>
          <a:noFill/>
          <a:ln w="127000" cap="rnd" cmpd="sng">
            <a:solidFill>
              <a:srgbClr val="66C6C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893700" y="274650"/>
            <a:ext cx="6462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893700" y="1831450"/>
            <a:ext cx="6462600" cy="473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Char char="▷"/>
              <a:defRPr/>
            </a:lvl1pPr>
            <a:lvl2pPr marL="914400" lvl="1" indent="-381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cxnSp>
        <p:nvCxnSpPr>
          <p:cNvPr id="18" name="Google Shape;18;p3"/>
          <p:cNvCxnSpPr/>
          <p:nvPr/>
        </p:nvCxnSpPr>
        <p:spPr>
          <a:xfrm>
            <a:off x="6659861" y="6782077"/>
            <a:ext cx="2582993" cy="0"/>
          </a:xfrm>
          <a:prstGeom prst="straightConnector1">
            <a:avLst/>
          </a:prstGeom>
          <a:noFill/>
          <a:ln w="127000" cap="rnd" cmpd="sng">
            <a:solidFill>
              <a:srgbClr val="DDDB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9" name="Google Shape;19;p3"/>
          <p:cNvCxnSpPr/>
          <p:nvPr/>
        </p:nvCxnSpPr>
        <p:spPr>
          <a:xfrm>
            <a:off x="4003589" y="6782077"/>
            <a:ext cx="3595816" cy="0"/>
          </a:xfrm>
          <a:prstGeom prst="straightConnector1">
            <a:avLst/>
          </a:prstGeom>
          <a:noFill/>
          <a:ln w="127000" cap="rnd" cmpd="sng">
            <a:solidFill>
              <a:srgbClr val="66248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0" name="Google Shape;20;p3"/>
          <p:cNvCxnSpPr/>
          <p:nvPr/>
        </p:nvCxnSpPr>
        <p:spPr>
          <a:xfrm>
            <a:off x="628291" y="6782077"/>
            <a:ext cx="3461795" cy="0"/>
          </a:xfrm>
          <a:prstGeom prst="straightConnector1">
            <a:avLst/>
          </a:prstGeom>
          <a:noFill/>
          <a:ln w="127000" cap="rnd" cmpd="sng">
            <a:solidFill>
              <a:srgbClr val="00A099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1" name="Google Shape;21;p3"/>
          <p:cNvCxnSpPr/>
          <p:nvPr/>
        </p:nvCxnSpPr>
        <p:spPr>
          <a:xfrm>
            <a:off x="-1" y="6782077"/>
            <a:ext cx="721800" cy="0"/>
          </a:xfrm>
          <a:prstGeom prst="straightConnector1">
            <a:avLst/>
          </a:prstGeom>
          <a:noFill/>
          <a:ln w="127000" cap="rnd" cmpd="sng">
            <a:solidFill>
              <a:srgbClr val="66C6C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173099" y="6364177"/>
            <a:ext cx="548700" cy="41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G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color background">
  <p:cSld name="Color de fondo">
    <p:bg>
      <p:bgPr>
        <a:solidFill>
          <a:srgbClr val="00A099"/>
        </a:soli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Google Shape;31;p5"/>
          <p:cNvCxnSpPr/>
          <p:nvPr/>
        </p:nvCxnSpPr>
        <p:spPr>
          <a:xfrm>
            <a:off x="6659861" y="6782077"/>
            <a:ext cx="2582993" cy="0"/>
          </a:xfrm>
          <a:prstGeom prst="straightConnector1">
            <a:avLst/>
          </a:prstGeom>
          <a:noFill/>
          <a:ln w="127000" cap="rnd" cmpd="sng">
            <a:solidFill>
              <a:srgbClr val="DDDB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2" name="Google Shape;32;p5"/>
          <p:cNvCxnSpPr/>
          <p:nvPr/>
        </p:nvCxnSpPr>
        <p:spPr>
          <a:xfrm>
            <a:off x="4003589" y="6782077"/>
            <a:ext cx="3595816" cy="0"/>
          </a:xfrm>
          <a:prstGeom prst="straightConnector1">
            <a:avLst/>
          </a:prstGeom>
          <a:noFill/>
          <a:ln w="127000" cap="rnd" cmpd="sng">
            <a:solidFill>
              <a:srgbClr val="66248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3" name="Google Shape;33;p5"/>
          <p:cNvCxnSpPr/>
          <p:nvPr/>
        </p:nvCxnSpPr>
        <p:spPr>
          <a:xfrm>
            <a:off x="628291" y="6782077"/>
            <a:ext cx="3461795" cy="0"/>
          </a:xfrm>
          <a:prstGeom prst="straightConnector1">
            <a:avLst/>
          </a:prstGeom>
          <a:noFill/>
          <a:ln w="127000" cap="rnd" cmpd="sng">
            <a:solidFill>
              <a:srgbClr val="33B3AD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4" name="Google Shape;34;p5"/>
          <p:cNvCxnSpPr/>
          <p:nvPr/>
        </p:nvCxnSpPr>
        <p:spPr>
          <a:xfrm>
            <a:off x="-1" y="6782077"/>
            <a:ext cx="721800" cy="0"/>
          </a:xfrm>
          <a:prstGeom prst="straightConnector1">
            <a:avLst/>
          </a:prstGeom>
          <a:noFill/>
          <a:ln w="127000" cap="rnd" cmpd="sng">
            <a:solidFill>
              <a:srgbClr val="66C6C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549" y="6364177"/>
            <a:ext cx="548700" cy="41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G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Google Shape;43;p7"/>
          <p:cNvCxnSpPr/>
          <p:nvPr/>
        </p:nvCxnSpPr>
        <p:spPr>
          <a:xfrm>
            <a:off x="6659861" y="6782077"/>
            <a:ext cx="2582993" cy="0"/>
          </a:xfrm>
          <a:prstGeom prst="straightConnector1">
            <a:avLst/>
          </a:prstGeom>
          <a:noFill/>
          <a:ln w="127000" cap="rnd" cmpd="sng">
            <a:solidFill>
              <a:srgbClr val="DDDB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4" name="Google Shape;44;p7"/>
          <p:cNvCxnSpPr/>
          <p:nvPr/>
        </p:nvCxnSpPr>
        <p:spPr>
          <a:xfrm>
            <a:off x="4003589" y="6782077"/>
            <a:ext cx="3595816" cy="0"/>
          </a:xfrm>
          <a:prstGeom prst="straightConnector1">
            <a:avLst/>
          </a:prstGeom>
          <a:noFill/>
          <a:ln w="127000" cap="rnd" cmpd="sng">
            <a:solidFill>
              <a:srgbClr val="66248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5" name="Google Shape;45;p7"/>
          <p:cNvCxnSpPr/>
          <p:nvPr/>
        </p:nvCxnSpPr>
        <p:spPr>
          <a:xfrm>
            <a:off x="628291" y="6782077"/>
            <a:ext cx="3461795" cy="0"/>
          </a:xfrm>
          <a:prstGeom prst="straightConnector1">
            <a:avLst/>
          </a:prstGeom>
          <a:noFill/>
          <a:ln w="127000" cap="rnd" cmpd="sng">
            <a:solidFill>
              <a:srgbClr val="00A099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6" name="Google Shape;46;p7"/>
          <p:cNvCxnSpPr/>
          <p:nvPr/>
        </p:nvCxnSpPr>
        <p:spPr>
          <a:xfrm>
            <a:off x="-1" y="6782077"/>
            <a:ext cx="721800" cy="0"/>
          </a:xfrm>
          <a:prstGeom prst="straightConnector1">
            <a:avLst/>
          </a:prstGeom>
          <a:noFill/>
          <a:ln w="127000" cap="rnd" cmpd="sng">
            <a:solidFill>
              <a:srgbClr val="66C6C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7" name="Google Shape;47;p7"/>
          <p:cNvSpPr txBox="1">
            <a:spLocks noGrp="1"/>
          </p:cNvSpPr>
          <p:nvPr>
            <p:ph type="sldNum" idx="12"/>
          </p:nvPr>
        </p:nvSpPr>
        <p:spPr>
          <a:xfrm>
            <a:off x="86549" y="6364177"/>
            <a:ext cx="548700" cy="41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G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sldNum" idx="12"/>
          </p:nvPr>
        </p:nvSpPr>
        <p:spPr>
          <a:xfrm>
            <a:off x="8480575" y="6364177"/>
            <a:ext cx="548700" cy="41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G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es-ES" noProof="0"/>
              <a:t>Editar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0F1FBE5-C484-4BCA-A3AA-9580E4E4D762}" type="datetime1">
              <a:rPr lang="es-ES" noProof="0" smtClean="0"/>
              <a:t>22/05/2019</a:t>
            </a:fld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36C87F6-986D-49E6-AF40-1B3A1EE8064D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466885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93700" y="274650"/>
            <a:ext cx="6462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93700" y="1831450"/>
            <a:ext cx="6462600" cy="473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677480"/>
              </a:buClr>
              <a:buSzPts val="3000"/>
              <a:buFont typeface="Lato"/>
              <a:buChar char="▷"/>
              <a:defRPr sz="3000"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2400"/>
              <a:buFont typeface="Lato"/>
              <a:buChar char="○"/>
              <a:defRPr sz="2400"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2400"/>
              <a:buFont typeface="Lato"/>
              <a:buChar char="■"/>
              <a:defRPr sz="2400"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1800"/>
              <a:buFont typeface="Lato"/>
              <a:buChar char="●"/>
              <a:defRPr sz="1800"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1800"/>
              <a:buFont typeface="Lato"/>
              <a:buChar char="○"/>
              <a:defRPr sz="1800"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1800"/>
              <a:buFont typeface="Lato"/>
              <a:buChar char="■"/>
              <a:defRPr sz="1800"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1800"/>
              <a:buFont typeface="Lato"/>
              <a:buChar char="●"/>
              <a:defRPr sz="1800"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1800"/>
              <a:buFont typeface="Lato"/>
              <a:buChar char="○"/>
              <a:defRPr sz="1800"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1800"/>
              <a:buFont typeface="Lato"/>
              <a:buChar char="■"/>
              <a:defRPr sz="1800"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80575" y="6364177"/>
            <a:ext cx="548700" cy="41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GT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3" r:id="rId4"/>
    <p:sldLayoutId id="2147483655" r:id="rId5"/>
    <p:sldLayoutId id="2147483657" r:id="rId6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>
            <a:spLocks noGrp="1"/>
          </p:cNvSpPr>
          <p:nvPr>
            <p:ph type="ctrTitle"/>
          </p:nvPr>
        </p:nvSpPr>
        <p:spPr>
          <a:xfrm>
            <a:off x="194872" y="826661"/>
            <a:ext cx="8097598" cy="28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s-GT" sz="4000" dirty="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Programa social, </a:t>
            </a:r>
            <a:br>
              <a:rPr lang="es-GT" sz="4000" dirty="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lang="es-GT" sz="4000" dirty="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económico y ambiental </a:t>
            </a:r>
            <a:br>
              <a:rPr lang="es-GT" sz="4000" dirty="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lang="es-GT" sz="4000" dirty="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de nuestro Plan de Gobierno </a:t>
            </a:r>
            <a:br>
              <a:rPr lang="es-GT" dirty="0">
                <a:solidFill>
                  <a:srgbClr val="662681"/>
                </a:solidFill>
                <a:latin typeface="Aharoni"/>
                <a:ea typeface="Aharoni"/>
                <a:cs typeface="Aharoni"/>
                <a:sym typeface="Aharoni"/>
              </a:rPr>
            </a:br>
            <a:endParaRPr i="1" dirty="0">
              <a:solidFill>
                <a:srgbClr val="00A099"/>
              </a:solidFill>
            </a:endParaRPr>
          </a:p>
        </p:txBody>
      </p:sp>
      <p:sp>
        <p:nvSpPr>
          <p:cNvPr id="68" name="Google Shape;68;p10"/>
          <p:cNvSpPr txBox="1"/>
          <p:nvPr/>
        </p:nvSpPr>
        <p:spPr>
          <a:xfrm>
            <a:off x="1138650" y="5253875"/>
            <a:ext cx="6866700" cy="76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GT" sz="2000" b="1" i="1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Documento para la reflexión política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GT" sz="2000" b="1" i="1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sobre la Guatemala que queremos</a:t>
            </a:r>
            <a:endParaRPr sz="14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0"/>
          <p:cNvSpPr/>
          <p:nvPr/>
        </p:nvSpPr>
        <p:spPr>
          <a:xfrm>
            <a:off x="410746" y="3733150"/>
            <a:ext cx="8322508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s-GT" sz="4800" i="1" u="none" strike="noStrike" cap="none" dirty="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«Guatemala crece 2020-2024»</a:t>
            </a:r>
            <a:endParaRPr sz="4800" i="1" u="none" strike="noStrike" cap="none" dirty="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70" name="Google Shape;70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58530" y="510100"/>
            <a:ext cx="1183695" cy="1397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CC17EA7F-D8E7-455B-AF2E-D72066CA2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GT" b="1" dirty="0"/>
              <a:t>Alcances y límites de la inversión en educación.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B7A6901-84DB-49B5-8EC1-291D1DB06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699" y="1831450"/>
            <a:ext cx="7586875" cy="4736400"/>
          </a:xfrm>
        </p:spPr>
        <p:txBody>
          <a:bodyPr/>
          <a:lstStyle/>
          <a:p>
            <a:r>
              <a:rPr lang="es-GT" i="1" dirty="0"/>
              <a:t>“En el país existen índices altos de pobreza y pobreza extrema, así como de desnutrición. Un estudiante con hambre no tiene un buen rendimiento, por lo que es necesario suplir sus necesidades primarias”</a:t>
            </a:r>
            <a:r>
              <a:rPr lang="es-GT" dirty="0"/>
              <a:t>. (Ministerio de Educación, 2018, pág. 222) </a:t>
            </a:r>
          </a:p>
          <a:p>
            <a:endParaRPr lang="es-GT" dirty="0"/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BA64DB5B-141E-4099-97B1-17DE61475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GT" smtClean="0"/>
              <a:t>10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86907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8"/>
          <p:cNvSpPr txBox="1">
            <a:spLocks noGrp="1"/>
          </p:cNvSpPr>
          <p:nvPr>
            <p:ph type="ctrTitle" idx="4294967295"/>
          </p:nvPr>
        </p:nvSpPr>
        <p:spPr>
          <a:xfrm>
            <a:off x="497840" y="3082924"/>
            <a:ext cx="8392160" cy="29622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</a:pPr>
            <a:r>
              <a:rPr lang="es-GT" sz="5400" b="1" i="0" u="none" strike="noStrike" cap="none" dirty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Muchas gracias</a:t>
            </a:r>
            <a:br>
              <a:rPr lang="es-GT" sz="8800" b="1" i="0" u="none" strike="noStrike" cap="none" dirty="0">
                <a:solidFill>
                  <a:schemeClr val="lt1"/>
                </a:solidFill>
                <a:latin typeface="Aharoni"/>
                <a:ea typeface="Aharoni"/>
                <a:cs typeface="Aharoni"/>
                <a:sym typeface="Aharoni"/>
              </a:rPr>
            </a:br>
            <a:endParaRPr sz="8800" b="1" i="0" u="none" strike="noStrike" cap="none" dirty="0">
              <a:solidFill>
                <a:schemeClr val="lt1"/>
              </a:solidFill>
              <a:latin typeface="Aharoni"/>
              <a:ea typeface="Aharoni"/>
              <a:cs typeface="Aharoni"/>
              <a:sym typeface="Aharoni"/>
            </a:endParaRPr>
          </a:p>
        </p:txBody>
      </p:sp>
      <p:pic>
        <p:nvPicPr>
          <p:cNvPr id="338" name="Google Shape;338;p4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13480" y="735810"/>
            <a:ext cx="1717040" cy="20261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"/>
          <p:cNvSpPr txBox="1">
            <a:spLocks noGrp="1"/>
          </p:cNvSpPr>
          <p:nvPr>
            <p:ph type="title"/>
          </p:nvPr>
        </p:nvSpPr>
        <p:spPr>
          <a:xfrm>
            <a:off x="811035" y="1071587"/>
            <a:ext cx="6462600" cy="6654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s-GT" sz="4400" b="1" dirty="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Contenido</a:t>
            </a:r>
            <a:endParaRPr sz="4000" dirty="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6" name="Google Shape;76;p11"/>
          <p:cNvSpPr txBox="1">
            <a:spLocks noGrp="1"/>
          </p:cNvSpPr>
          <p:nvPr>
            <p:ph type="body" idx="1"/>
          </p:nvPr>
        </p:nvSpPr>
        <p:spPr>
          <a:xfrm>
            <a:off x="811035" y="2076993"/>
            <a:ext cx="8159866" cy="4457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27940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AutoNum type="arabicPeriod"/>
            </a:pPr>
            <a:r>
              <a:rPr lang="es-GT" sz="1600" b="1" dirty="0">
                <a:solidFill>
                  <a:srgbClr val="00A099"/>
                </a:solidFill>
              </a:rPr>
              <a:t>  </a:t>
            </a:r>
            <a:r>
              <a:rPr lang="es-GT" sz="2800" b="1" dirty="0">
                <a:solidFill>
                  <a:srgbClr val="FFFFFF"/>
                </a:solidFill>
              </a:rPr>
              <a:t>Cerrar Brechas de cobertura</a:t>
            </a:r>
          </a:p>
          <a:p>
            <a:pPr marL="342900" lvl="0" indent="-27940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AutoNum type="arabicPeriod"/>
            </a:pPr>
            <a:r>
              <a:rPr lang="es-GT" sz="2800" b="1" dirty="0">
                <a:solidFill>
                  <a:srgbClr val="FFFFFF"/>
                </a:solidFill>
              </a:rPr>
              <a:t>Dar nuevo significado a la escuela</a:t>
            </a:r>
          </a:p>
          <a:p>
            <a:pPr marL="342900" lvl="0" indent="-27940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AutoNum type="arabicPeriod"/>
            </a:pPr>
            <a:r>
              <a:rPr lang="es-GT" sz="2800" b="1" dirty="0">
                <a:solidFill>
                  <a:srgbClr val="FFFFFF"/>
                </a:solidFill>
              </a:rPr>
              <a:t>Fortalecer el Subsistema </a:t>
            </a:r>
            <a:r>
              <a:rPr lang="es-GT" sz="2800" dirty="0">
                <a:solidFill>
                  <a:srgbClr val="FFFFFF"/>
                </a:solidFill>
              </a:rPr>
              <a:t>de Educación Extraescolar</a:t>
            </a:r>
            <a:endParaRPr sz="2800" dirty="0">
              <a:solidFill>
                <a:srgbClr val="FFFFFF"/>
              </a:solidFill>
            </a:endParaRPr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173099" y="6364177"/>
            <a:ext cx="548700" cy="41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s-GT"/>
              <a:t>2</a:t>
            </a:fld>
            <a:endParaRPr/>
          </a:p>
        </p:txBody>
      </p:sp>
      <p:pic>
        <p:nvPicPr>
          <p:cNvPr id="78" name="Google Shape;78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06275" y="372950"/>
            <a:ext cx="1183695" cy="1397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36DCF8-766F-4F48-9231-1B9295AB0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799" y="169587"/>
            <a:ext cx="6462600" cy="1143000"/>
          </a:xfrm>
        </p:spPr>
        <p:txBody>
          <a:bodyPr/>
          <a:lstStyle/>
          <a:p>
            <a:r>
              <a:rPr lang="es-GT" b="1" dirty="0"/>
              <a:t>Principios orientadores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6309733-CE3B-4E43-8942-CF01985395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103" y="1417650"/>
            <a:ext cx="8477794" cy="4736400"/>
          </a:xfrm>
        </p:spPr>
        <p:txBody>
          <a:bodyPr/>
          <a:lstStyle/>
          <a:p>
            <a:pPr marL="38100" indent="0">
              <a:buNone/>
            </a:pPr>
            <a:r>
              <a:rPr lang="es-GT" sz="2800" dirty="0"/>
              <a:t>Debemos transformar el concepto de educación y el sentido de la escuela. </a:t>
            </a:r>
            <a:r>
              <a:rPr lang="es-GT" sz="2800" b="1" dirty="0">
                <a:solidFill>
                  <a:srgbClr val="00B0F0"/>
                </a:solidFill>
              </a:rPr>
              <a:t>La educación no debería dejar a nadie atrás</a:t>
            </a:r>
            <a:r>
              <a:rPr lang="es-GT" sz="2800" dirty="0"/>
              <a:t>, pero en el país se ha construido un sistema que reproduce la inequidad. </a:t>
            </a:r>
          </a:p>
          <a:p>
            <a:pPr marL="38100" indent="0">
              <a:buNone/>
            </a:pPr>
            <a:r>
              <a:rPr lang="es-GT" sz="2800" dirty="0"/>
              <a:t>Se ha construido una escuela al margen de la </a:t>
            </a:r>
            <a:r>
              <a:rPr lang="es-GT" sz="2800" b="1" dirty="0">
                <a:solidFill>
                  <a:srgbClr val="00B0F0"/>
                </a:solidFill>
              </a:rPr>
              <a:t>comunidad</a:t>
            </a:r>
            <a:r>
              <a:rPr lang="es-GT" sz="2800" dirty="0"/>
              <a:t>, donde no se habla el </a:t>
            </a:r>
            <a:r>
              <a:rPr lang="es-GT" sz="2800" b="1" dirty="0">
                <a:solidFill>
                  <a:srgbClr val="00B0F0"/>
                </a:solidFill>
              </a:rPr>
              <a:t>idioma materno </a:t>
            </a:r>
            <a:r>
              <a:rPr lang="es-GT" sz="2800" dirty="0"/>
              <a:t>de las y los estudiantes, donde no se aprenden contenidos relevantes, donde los padres y madres de familia son recursos para hacer limpieza y cocinar, no </a:t>
            </a:r>
            <a:r>
              <a:rPr lang="es-GT" sz="2800" b="1" dirty="0">
                <a:solidFill>
                  <a:srgbClr val="00B0F0"/>
                </a:solidFill>
              </a:rPr>
              <a:t>líderes, lideresas y actores de la comunidad educativa </a:t>
            </a:r>
            <a:r>
              <a:rPr lang="es-GT" sz="2800" dirty="0"/>
              <a:t>y promotores del aprendizaje de sus hijos e hijas.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BE98339-091E-49E3-A941-CF6E8A03DC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GT" smtClean="0"/>
              <a:t>3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511061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4"/>
          <p:cNvSpPr/>
          <p:nvPr/>
        </p:nvSpPr>
        <p:spPr>
          <a:xfrm>
            <a:off x="415402" y="722679"/>
            <a:ext cx="8313195" cy="1011546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s-GT" sz="24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Lato" panose="020F0502020204030203" pitchFamily="34" charset="0"/>
              </a:rPr>
              <a:t>1. Cerrar brechas de cobertura</a:t>
            </a:r>
            <a:br>
              <a:rPr lang="es-GT" sz="24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Lato" panose="020F0502020204030203" pitchFamily="34" charset="0"/>
              </a:rPr>
            </a:br>
            <a:r>
              <a:rPr lang="es-GT" sz="1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Lato" panose="020F0502020204030203" pitchFamily="34" charset="0"/>
              </a:rPr>
              <a:t>metas para el año 2024</a:t>
            </a:r>
            <a:endParaRPr sz="2200" b="1" i="0" u="none" strike="noStrike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Lato" panose="020F0502020204030203" pitchFamily="34" charset="0"/>
              <a:sym typeface="Arial"/>
            </a:endParaRPr>
          </a:p>
        </p:txBody>
      </p:sp>
      <p:sp>
        <p:nvSpPr>
          <p:cNvPr id="166" name="Google Shape;166;p24"/>
          <p:cNvSpPr txBox="1"/>
          <p:nvPr/>
        </p:nvSpPr>
        <p:spPr>
          <a:xfrm>
            <a:off x="503081" y="165824"/>
            <a:ext cx="7886700" cy="823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lang="es-GT" sz="3200" b="1" i="0" u="none" strike="noStrike" cap="none" dirty="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sz="1200" dirty="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7" name="Google Shape;167;p24"/>
          <p:cNvSpPr txBox="1"/>
          <p:nvPr/>
        </p:nvSpPr>
        <p:spPr>
          <a:xfrm>
            <a:off x="711200" y="1986279"/>
            <a:ext cx="8228767" cy="4504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8100" lvl="0" rtl="0">
              <a:spcAft>
                <a:spcPts val="600"/>
              </a:spcAft>
              <a:buClr>
                <a:schemeClr val="bg1"/>
              </a:buClr>
              <a:buSzPts val="1900"/>
            </a:pPr>
            <a:endParaRPr sz="1800" dirty="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1200" y="2579033"/>
            <a:ext cx="7831130" cy="3318936"/>
          </a:xfrm>
          <a:prstGeom prst="rect">
            <a:avLst/>
          </a:prstGeom>
        </p:spPr>
        <p:txBody>
          <a:bodyPr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indent="-342900">
              <a:buClr>
                <a:schemeClr val="bg1"/>
              </a:buClr>
              <a:buSzPct val="104000"/>
              <a:buFont typeface="Lato" panose="020F0502020204030203" pitchFamily="34" charset="0"/>
              <a:buChar char="•"/>
            </a:pPr>
            <a:r>
              <a:rPr lang="es-GT" sz="2000" dirty="0">
                <a:solidFill>
                  <a:schemeClr val="bg1"/>
                </a:solidFill>
                <a:latin typeface="Lato" panose="020F0502020204030203" pitchFamily="34" charset="0"/>
              </a:rPr>
              <a:t>Habremos </a:t>
            </a:r>
            <a:r>
              <a:rPr lang="es-GT" sz="2000" b="1" dirty="0">
                <a:solidFill>
                  <a:srgbClr val="7030A0"/>
                </a:solidFill>
                <a:latin typeface="Lato" panose="020F0502020204030203" pitchFamily="34" charset="0"/>
              </a:rPr>
              <a:t>aumentado la cobe</a:t>
            </a:r>
            <a:r>
              <a:rPr lang="es-GT" sz="2000" b="1" dirty="0">
                <a:solidFill>
                  <a:schemeClr val="tx1"/>
                </a:solidFill>
                <a:latin typeface="Lato" panose="020F0502020204030203" pitchFamily="34" charset="0"/>
              </a:rPr>
              <a:t>r</a:t>
            </a:r>
            <a:r>
              <a:rPr lang="es-GT" sz="2000" b="1" dirty="0">
                <a:solidFill>
                  <a:srgbClr val="7030A0"/>
                </a:solidFill>
                <a:latin typeface="Lato" panose="020F0502020204030203" pitchFamily="34" charset="0"/>
              </a:rPr>
              <a:t>tura</a:t>
            </a:r>
            <a:r>
              <a:rPr lang="es-GT" sz="2000" b="1" dirty="0">
                <a:solidFill>
                  <a:schemeClr val="tx1"/>
                </a:solidFill>
                <a:latin typeface="Lato" panose="020F0502020204030203" pitchFamily="34" charset="0"/>
              </a:rPr>
              <a:t> </a:t>
            </a:r>
            <a:r>
              <a:rPr lang="es-GT" sz="2000" b="1" dirty="0">
                <a:solidFill>
                  <a:schemeClr val="bg1"/>
                </a:solidFill>
                <a:latin typeface="Lato" panose="020F0502020204030203" pitchFamily="34" charset="0"/>
              </a:rPr>
              <a:t>de los programas de apoyo </a:t>
            </a:r>
            <a:r>
              <a:rPr lang="es-GT" sz="2000" dirty="0">
                <a:solidFill>
                  <a:schemeClr val="bg1"/>
                </a:solidFill>
                <a:latin typeface="Lato" panose="020F0502020204030203" pitchFamily="34" charset="0"/>
              </a:rPr>
              <a:t>en los niveles inicial, </a:t>
            </a:r>
            <a:r>
              <a:rPr lang="es-GT" sz="2000" dirty="0" err="1">
                <a:solidFill>
                  <a:schemeClr val="bg1"/>
                </a:solidFill>
                <a:latin typeface="Lato" panose="020F0502020204030203" pitchFamily="34" charset="0"/>
              </a:rPr>
              <a:t>preprimario</a:t>
            </a:r>
            <a:r>
              <a:rPr lang="es-GT" sz="2000" dirty="0">
                <a:solidFill>
                  <a:schemeClr val="bg1"/>
                </a:solidFill>
                <a:latin typeface="Lato" panose="020F0502020204030203" pitchFamily="34" charset="0"/>
              </a:rPr>
              <a:t>, primario y medio.</a:t>
            </a:r>
          </a:p>
          <a:p>
            <a:pPr marL="342900" indent="-342900">
              <a:buClr>
                <a:schemeClr val="bg1"/>
              </a:buClr>
              <a:buSzPct val="104000"/>
              <a:buFont typeface="Lato" panose="020F0502020204030203" pitchFamily="34" charset="0"/>
              <a:buChar char="•"/>
            </a:pPr>
            <a:endParaRPr lang="es-GT" sz="2000" dirty="0">
              <a:solidFill>
                <a:schemeClr val="bg1"/>
              </a:solidFill>
              <a:latin typeface="Lato" panose="020F0502020204030203" pitchFamily="34" charset="0"/>
            </a:endParaRPr>
          </a:p>
          <a:p>
            <a:pPr marL="342900" indent="-342900">
              <a:buClr>
                <a:schemeClr val="bg1"/>
              </a:buClr>
              <a:buSzPct val="104000"/>
              <a:buFont typeface="Lato" panose="020F0502020204030203" pitchFamily="34" charset="0"/>
              <a:buChar char="•"/>
            </a:pPr>
            <a:r>
              <a:rPr lang="es-GT" sz="2000" dirty="0">
                <a:solidFill>
                  <a:schemeClr val="bg1"/>
                </a:solidFill>
                <a:latin typeface="Lato" panose="020F0502020204030203" pitchFamily="34" charset="0"/>
              </a:rPr>
              <a:t>Habremos rediseñado, fortalecido y reforzado el proceso de </a:t>
            </a:r>
            <a:r>
              <a:rPr lang="es-GT" sz="2000" b="1" dirty="0">
                <a:solidFill>
                  <a:srgbClr val="7030A0"/>
                </a:solidFill>
                <a:latin typeface="Lato" panose="020F0502020204030203" pitchFamily="34" charset="0"/>
              </a:rPr>
              <a:t>formación inicial docente, así como la formación en servicio</a:t>
            </a:r>
            <a:r>
              <a:rPr lang="es-GT" sz="2000" b="1" dirty="0">
                <a:solidFill>
                  <a:schemeClr val="bg1"/>
                </a:solidFill>
                <a:latin typeface="Lato" panose="020F0502020204030203" pitchFamily="34" charset="0"/>
              </a:rPr>
              <a:t>, </a:t>
            </a:r>
            <a:r>
              <a:rPr lang="es-GT" sz="2000" dirty="0">
                <a:solidFill>
                  <a:schemeClr val="bg1"/>
                </a:solidFill>
                <a:latin typeface="Lato" panose="020F0502020204030203" pitchFamily="34" charset="0"/>
              </a:rPr>
              <a:t>con especial énfasis en los </a:t>
            </a:r>
            <a:r>
              <a:rPr lang="es-GT" sz="2000" b="1" dirty="0">
                <a:solidFill>
                  <a:srgbClr val="7030A0"/>
                </a:solidFill>
                <a:latin typeface="Lato" panose="020F0502020204030203" pitchFamily="34" charset="0"/>
              </a:rPr>
              <a:t>docentes de idiomas mayas</a:t>
            </a:r>
            <a:r>
              <a:rPr lang="es-GT" sz="2000" b="1" dirty="0">
                <a:solidFill>
                  <a:schemeClr val="bg1"/>
                </a:solidFill>
                <a:latin typeface="Lato" panose="020F0502020204030203" pitchFamily="34" charset="0"/>
              </a:rPr>
              <a:t>.</a:t>
            </a:r>
          </a:p>
          <a:p>
            <a:pPr>
              <a:buClr>
                <a:schemeClr val="bg1"/>
              </a:buClr>
              <a:buSzPct val="104000"/>
            </a:pPr>
            <a:endParaRPr lang="es-GT" sz="2000" dirty="0">
              <a:solidFill>
                <a:schemeClr val="bg1"/>
              </a:solidFill>
              <a:latin typeface="Lato" panose="020F0502020204030203" pitchFamily="34" charset="0"/>
            </a:endParaRPr>
          </a:p>
          <a:p>
            <a:pPr marL="342900" indent="-342900">
              <a:buClr>
                <a:schemeClr val="bg1"/>
              </a:buClr>
              <a:buSzPct val="104000"/>
              <a:buFont typeface="Lato" panose="020F0502020204030203" pitchFamily="34" charset="0"/>
              <a:buChar char="•"/>
            </a:pPr>
            <a:r>
              <a:rPr lang="es-GT" sz="2000" dirty="0">
                <a:solidFill>
                  <a:schemeClr val="bg1"/>
                </a:solidFill>
                <a:latin typeface="Lato" panose="020F0502020204030203" pitchFamily="34" charset="0"/>
              </a:rPr>
              <a:t>Habremos </a:t>
            </a:r>
            <a:r>
              <a:rPr lang="es-GT" sz="2000" b="1" dirty="0">
                <a:solidFill>
                  <a:srgbClr val="7030A0"/>
                </a:solidFill>
                <a:latin typeface="Lato" panose="020F0502020204030203" pitchFamily="34" charset="0"/>
              </a:rPr>
              <a:t>erradicado el analfabetismo </a:t>
            </a:r>
            <a:r>
              <a:rPr lang="es-GT" sz="2000" dirty="0">
                <a:solidFill>
                  <a:schemeClr val="bg1"/>
                </a:solidFill>
                <a:latin typeface="Lato" panose="020F0502020204030203" pitchFamily="34" charset="0"/>
              </a:rPr>
              <a:t>entre </a:t>
            </a:r>
            <a:r>
              <a:rPr lang="es-GT" sz="2000" b="1" dirty="0">
                <a:solidFill>
                  <a:srgbClr val="7030A0"/>
                </a:solidFill>
                <a:latin typeface="Lato" panose="020F0502020204030203" pitchFamily="34" charset="0"/>
              </a:rPr>
              <a:t>niñas indígenas del área rural entre 7 y 19 años de edad</a:t>
            </a:r>
            <a:r>
              <a:rPr lang="es-GT" sz="2000" b="1" dirty="0">
                <a:solidFill>
                  <a:schemeClr val="bg1"/>
                </a:solidFill>
                <a:latin typeface="Lato" panose="020F0502020204030203" pitchFamily="34" charset="0"/>
              </a:rPr>
              <a:t>, </a:t>
            </a:r>
            <a:r>
              <a:rPr lang="es-GT" sz="2000" dirty="0">
                <a:solidFill>
                  <a:schemeClr val="bg1"/>
                </a:solidFill>
                <a:latin typeface="Lato" panose="020F0502020204030203" pitchFamily="34" charset="0"/>
              </a:rPr>
              <a:t>aquellas que han desertado del sistema escolar o a quienes la escuela nunca llegó.</a:t>
            </a:r>
          </a:p>
          <a:p>
            <a:pPr marL="342900" indent="-342900">
              <a:buClr>
                <a:schemeClr val="bg1"/>
              </a:buClr>
              <a:buSzPct val="104000"/>
              <a:buFont typeface="Lato" panose="020F0502020204030203" pitchFamily="34" charset="0"/>
              <a:buChar char="•"/>
            </a:pPr>
            <a:endParaRPr lang="es-GT" sz="2000" dirty="0">
              <a:solidFill>
                <a:schemeClr val="bg1"/>
              </a:solidFill>
              <a:latin typeface="Lato" panose="020F0502020204030203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D70BEE94-9A02-4C6D-80D6-A9CF55568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GT" dirty="0"/>
              <a:t>Entregar en tiempo las becas</a:t>
            </a:r>
            <a:br>
              <a:rPr lang="es-GT" dirty="0"/>
            </a:br>
            <a:r>
              <a:rPr lang="es-GT" sz="1650" b="1" dirty="0"/>
              <a:t>Momentos presupuestarios en millones de quetzales</a:t>
            </a:r>
            <a:endParaRPr lang="es-GT" b="1" dirty="0"/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5587C4B8-F7AE-4E4B-ACD0-5D881E4C72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5741621"/>
              </p:ext>
            </p:extLst>
          </p:nvPr>
        </p:nvGraphicFramePr>
        <p:xfrm>
          <a:off x="861822" y="1858043"/>
          <a:ext cx="7420355" cy="3457286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965356">
                  <a:extLst>
                    <a:ext uri="{9D8B030D-6E8A-4147-A177-3AD203B41FA5}">
                      <a16:colId xmlns:a16="http://schemas.microsoft.com/office/drawing/2014/main" val="607811234"/>
                    </a:ext>
                  </a:extLst>
                </a:gridCol>
                <a:gridCol w="1113750">
                  <a:extLst>
                    <a:ext uri="{9D8B030D-6E8A-4147-A177-3AD203B41FA5}">
                      <a16:colId xmlns:a16="http://schemas.microsoft.com/office/drawing/2014/main" val="886313907"/>
                    </a:ext>
                  </a:extLst>
                </a:gridCol>
                <a:gridCol w="1113750">
                  <a:extLst>
                    <a:ext uri="{9D8B030D-6E8A-4147-A177-3AD203B41FA5}">
                      <a16:colId xmlns:a16="http://schemas.microsoft.com/office/drawing/2014/main" val="2291322277"/>
                    </a:ext>
                  </a:extLst>
                </a:gridCol>
                <a:gridCol w="1236495">
                  <a:extLst>
                    <a:ext uri="{9D8B030D-6E8A-4147-A177-3AD203B41FA5}">
                      <a16:colId xmlns:a16="http://schemas.microsoft.com/office/drawing/2014/main" val="1632356645"/>
                    </a:ext>
                  </a:extLst>
                </a:gridCol>
                <a:gridCol w="991004">
                  <a:extLst>
                    <a:ext uri="{9D8B030D-6E8A-4147-A177-3AD203B41FA5}">
                      <a16:colId xmlns:a16="http://schemas.microsoft.com/office/drawing/2014/main" val="505981355"/>
                    </a:ext>
                  </a:extLst>
                </a:gridCol>
              </a:tblGrid>
              <a:tr h="270998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GT" sz="15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Periodo: enero - junio 2018</a:t>
                      </a:r>
                      <a:endParaRPr lang="es-GT" sz="15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6" marR="7146" marT="7146" marB="0" anchor="b"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965389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 fontAlgn="b"/>
                      <a:r>
                        <a:rPr lang="es-GT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Actividad</a:t>
                      </a:r>
                      <a:endParaRPr lang="es-GT" sz="15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6" marR="7146" marT="714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Asignado</a:t>
                      </a:r>
                      <a:endParaRPr lang="es-GT" sz="15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6" marR="7146" marT="714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Vigente</a:t>
                      </a:r>
                      <a:endParaRPr lang="es-GT" sz="15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6" marR="7146" marT="714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Devengado</a:t>
                      </a:r>
                      <a:endParaRPr lang="es-GT" sz="15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6" marR="7146" marT="714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Ejecutado</a:t>
                      </a:r>
                      <a:endParaRPr lang="es-GT" sz="15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6" marR="7146" marT="7146" marB="0" anchor="ctr"/>
                </a:tc>
                <a:extLst>
                  <a:ext uri="{0D108BD9-81ED-4DB2-BD59-A6C34878D82A}">
                    <a16:rowId xmlns:a16="http://schemas.microsoft.com/office/drawing/2014/main" val="2195817757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l" fontAlgn="b"/>
                      <a:r>
                        <a:rPr lang="es-GT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Becas para alumnas ciclo básico</a:t>
                      </a:r>
                      <a:endParaRPr lang="es-GT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6" marR="7146" marT="714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         15.2 </a:t>
                      </a:r>
                      <a:endParaRPr lang="es-GT" sz="15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6" marR="7146" marT="714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         16.1 </a:t>
                      </a:r>
                      <a:endParaRPr lang="es-GT" sz="15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6" marR="7146" marT="714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            3.3 </a:t>
                      </a:r>
                      <a:endParaRPr lang="es-GT" sz="15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6" marR="7146" marT="714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15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20.5%</a:t>
                      </a:r>
                      <a:endParaRPr lang="es-GT" sz="15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6" marR="7146" marT="7146" marB="0" anchor="ctr"/>
                </a:tc>
                <a:extLst>
                  <a:ext uri="{0D108BD9-81ED-4DB2-BD59-A6C34878D82A}">
                    <a16:rowId xmlns:a16="http://schemas.microsoft.com/office/drawing/2014/main" val="2474693130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l" fontAlgn="b"/>
                      <a:r>
                        <a:rPr lang="es-GT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Becas para alumnas diversificado</a:t>
                      </a:r>
                      <a:endParaRPr lang="es-GT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6" marR="7146" marT="714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         13.2 </a:t>
                      </a:r>
                      <a:endParaRPr lang="es-GT" sz="15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6" marR="7146" marT="714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         13.5 </a:t>
                      </a:r>
                      <a:endParaRPr lang="es-GT" sz="15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6" marR="7146" marT="714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            4.1 </a:t>
                      </a:r>
                      <a:endParaRPr lang="es-GT" sz="15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6" marR="7146" marT="714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15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30.4%</a:t>
                      </a:r>
                      <a:endParaRPr lang="es-GT" sz="15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6" marR="7146" marT="7146" marB="0" anchor="ctr"/>
                </a:tc>
                <a:extLst>
                  <a:ext uri="{0D108BD9-81ED-4DB2-BD59-A6C34878D82A}">
                    <a16:rowId xmlns:a16="http://schemas.microsoft.com/office/drawing/2014/main" val="3275070353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l" fontAlgn="b"/>
                      <a:r>
                        <a:rPr lang="es-GT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Becas para niñas con discapacidad</a:t>
                      </a:r>
                      <a:endParaRPr lang="es-GT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6" marR="7146" marT="714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15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1.9 </a:t>
                      </a:r>
                      <a:endParaRPr lang="es-GT" sz="15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6" marR="7146" marT="714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            1.9 </a:t>
                      </a:r>
                      <a:endParaRPr lang="es-GT" sz="15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6" marR="7146" marT="714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            0.5 </a:t>
                      </a:r>
                      <a:endParaRPr lang="es-GT" sz="15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6" marR="7146" marT="714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15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25.1%</a:t>
                      </a:r>
                      <a:endParaRPr lang="es-GT" sz="15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6" marR="7146" marT="7146" marB="0" anchor="ctr"/>
                </a:tc>
                <a:extLst>
                  <a:ext uri="{0D108BD9-81ED-4DB2-BD59-A6C34878D82A}">
                    <a16:rowId xmlns:a16="http://schemas.microsoft.com/office/drawing/2014/main" val="676063407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80D159A3-09D3-451D-9220-5939C3CB7399}"/>
              </a:ext>
            </a:extLst>
          </p:cNvPr>
          <p:cNvSpPr txBox="1"/>
          <p:nvPr/>
        </p:nvSpPr>
        <p:spPr>
          <a:xfrm>
            <a:off x="142355" y="5755722"/>
            <a:ext cx="5685098" cy="24569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GT" sz="825" dirty="0">
                <a:solidFill>
                  <a:schemeClr val="tx1"/>
                </a:solidFill>
              </a:rPr>
              <a:t>Fuente: Ministerio de Finanzas</a:t>
            </a:r>
          </a:p>
        </p:txBody>
      </p:sp>
    </p:spTree>
    <p:extLst>
      <p:ext uri="{BB962C8B-B14F-4D97-AF65-F5344CB8AC3E}">
        <p14:creationId xmlns:p14="http://schemas.microsoft.com/office/powerpoint/2010/main" val="2610066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4"/>
          <p:cNvSpPr/>
          <p:nvPr/>
        </p:nvSpPr>
        <p:spPr>
          <a:xfrm>
            <a:off x="415402" y="722679"/>
            <a:ext cx="8313195" cy="1011546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s-GT" sz="24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Lato" panose="020F0502020204030203" pitchFamily="34" charset="0"/>
              </a:rPr>
              <a:t>1. Cerrar brechas de cobertura</a:t>
            </a:r>
            <a:br>
              <a:rPr lang="es-GT" sz="24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Lato" panose="020F0502020204030203" pitchFamily="34" charset="0"/>
              </a:rPr>
            </a:br>
            <a:r>
              <a:rPr lang="es-GT" sz="1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Lato" panose="020F0502020204030203" pitchFamily="34" charset="0"/>
              </a:rPr>
              <a:t>metas para el año 2024</a:t>
            </a:r>
            <a:endParaRPr sz="2200" b="1" i="0" u="none" strike="noStrike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Lato" panose="020F0502020204030203" pitchFamily="34" charset="0"/>
              <a:sym typeface="Arial"/>
            </a:endParaRPr>
          </a:p>
        </p:txBody>
      </p:sp>
      <p:sp>
        <p:nvSpPr>
          <p:cNvPr id="166" name="Google Shape;166;p24"/>
          <p:cNvSpPr txBox="1"/>
          <p:nvPr/>
        </p:nvSpPr>
        <p:spPr>
          <a:xfrm>
            <a:off x="503081" y="165824"/>
            <a:ext cx="7886700" cy="823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lang="es-GT" sz="3200" b="1" i="0" u="none" strike="noStrike" cap="none" dirty="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sz="1200" dirty="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7" name="Google Shape;167;p24"/>
          <p:cNvSpPr txBox="1"/>
          <p:nvPr/>
        </p:nvSpPr>
        <p:spPr>
          <a:xfrm>
            <a:off x="711200" y="1986279"/>
            <a:ext cx="8228767" cy="4504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8100" lvl="0" rtl="0">
              <a:spcAft>
                <a:spcPts val="600"/>
              </a:spcAft>
              <a:buClr>
                <a:srgbClr val="FFFFFF"/>
              </a:buClr>
              <a:buSzPts val="1900"/>
            </a:pPr>
            <a:endParaRPr sz="1800" dirty="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897468" y="1862667"/>
            <a:ext cx="7831130" cy="4035302"/>
          </a:xfrm>
          <a:prstGeom prst="rect">
            <a:avLst/>
          </a:prstGeom>
        </p:spPr>
        <p:txBody>
          <a:bodyPr>
            <a:normAutofit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s-GT" sz="2000" dirty="0"/>
          </a:p>
          <a:p>
            <a:pPr marL="342900" indent="-342900">
              <a:buClr>
                <a:schemeClr val="bg1"/>
              </a:buClr>
              <a:buSzPct val="108000"/>
              <a:buFont typeface="Arial" panose="020B0604020202020204" pitchFamily="34" charset="0"/>
              <a:buChar char="•"/>
            </a:pPr>
            <a:r>
              <a:rPr lang="es-GT" sz="2000" dirty="0">
                <a:solidFill>
                  <a:schemeClr val="bg1"/>
                </a:solidFill>
              </a:rPr>
              <a:t>Habremos </a:t>
            </a:r>
            <a:r>
              <a:rPr lang="es-GT" sz="2000" b="1" dirty="0">
                <a:solidFill>
                  <a:srgbClr val="7030A0"/>
                </a:solidFill>
              </a:rPr>
              <a:t>incorporado a 580,000 niñas, niños, adolescentes y jóvenes </a:t>
            </a:r>
            <a:r>
              <a:rPr lang="es-GT" sz="2000" b="1" dirty="0">
                <a:solidFill>
                  <a:schemeClr val="bg1"/>
                </a:solidFill>
              </a:rPr>
              <a:t>más en la escuela, </a:t>
            </a:r>
            <a:r>
              <a:rPr lang="es-GT" sz="2000" dirty="0">
                <a:solidFill>
                  <a:schemeClr val="bg1"/>
                </a:solidFill>
              </a:rPr>
              <a:t>del nivel </a:t>
            </a:r>
            <a:r>
              <a:rPr lang="es-GT" sz="2000" dirty="0" err="1">
                <a:solidFill>
                  <a:schemeClr val="bg1"/>
                </a:solidFill>
              </a:rPr>
              <a:t>preprimario</a:t>
            </a:r>
            <a:r>
              <a:rPr lang="es-GT" sz="2000" dirty="0">
                <a:solidFill>
                  <a:schemeClr val="bg1"/>
                </a:solidFill>
              </a:rPr>
              <a:t> al diversificado.</a:t>
            </a:r>
          </a:p>
          <a:p>
            <a:pPr>
              <a:buClr>
                <a:schemeClr val="bg1"/>
              </a:buClr>
              <a:buSzPct val="108000"/>
            </a:pPr>
            <a:endParaRPr lang="es-GT" sz="2000" dirty="0">
              <a:solidFill>
                <a:schemeClr val="bg1"/>
              </a:solidFill>
            </a:endParaRPr>
          </a:p>
          <a:p>
            <a:pPr marL="342900" indent="-342900">
              <a:buClr>
                <a:schemeClr val="bg1"/>
              </a:buClr>
              <a:buSzPct val="108000"/>
              <a:buFont typeface="Arial" panose="020B0604020202020204" pitchFamily="34" charset="0"/>
              <a:buChar char="•"/>
            </a:pPr>
            <a:r>
              <a:rPr lang="es-GT" sz="2000" dirty="0">
                <a:solidFill>
                  <a:schemeClr val="bg1"/>
                </a:solidFill>
              </a:rPr>
              <a:t>Habremos distribuido 25 millones de </a:t>
            </a:r>
            <a:r>
              <a:rPr lang="es-GT" sz="2000" b="1" dirty="0">
                <a:solidFill>
                  <a:srgbClr val="7030A0"/>
                </a:solidFill>
              </a:rPr>
              <a:t>textos escolares</a:t>
            </a:r>
            <a:r>
              <a:rPr lang="es-GT" sz="2000" dirty="0">
                <a:solidFill>
                  <a:schemeClr val="bg1"/>
                </a:solidFill>
              </a:rPr>
              <a:t>.</a:t>
            </a:r>
          </a:p>
          <a:p>
            <a:pPr>
              <a:buClr>
                <a:schemeClr val="bg1"/>
              </a:buClr>
              <a:buSzPct val="108000"/>
            </a:pPr>
            <a:endParaRPr lang="es-GT" sz="2000" dirty="0">
              <a:solidFill>
                <a:schemeClr val="bg1"/>
              </a:solidFill>
            </a:endParaRPr>
          </a:p>
          <a:p>
            <a:pPr marL="342900" indent="-342900">
              <a:buClr>
                <a:schemeClr val="bg1"/>
              </a:buClr>
              <a:buSzPct val="108000"/>
              <a:buFont typeface="Arial" panose="020B0604020202020204" pitchFamily="34" charset="0"/>
              <a:buChar char="•"/>
            </a:pPr>
            <a:r>
              <a:rPr lang="es-GT" sz="2000" dirty="0">
                <a:solidFill>
                  <a:schemeClr val="bg1"/>
                </a:solidFill>
              </a:rPr>
              <a:t>Habremos contratado a 3,000 </a:t>
            </a:r>
            <a:r>
              <a:rPr lang="es-GT" sz="2000" dirty="0">
                <a:solidFill>
                  <a:srgbClr val="7030A0"/>
                </a:solidFill>
              </a:rPr>
              <a:t>nuevos </a:t>
            </a:r>
            <a:r>
              <a:rPr lang="es-GT" sz="2000" b="1" dirty="0">
                <a:solidFill>
                  <a:srgbClr val="7030A0"/>
                </a:solidFill>
              </a:rPr>
              <a:t>acompañantes pedagógicos</a:t>
            </a:r>
            <a:r>
              <a:rPr lang="es-GT" sz="2000" b="1" dirty="0">
                <a:solidFill>
                  <a:schemeClr val="bg1"/>
                </a:solidFill>
              </a:rPr>
              <a:t>, escolares y directores</a:t>
            </a:r>
            <a:r>
              <a:rPr lang="es-GT" sz="2000" dirty="0">
                <a:solidFill>
                  <a:schemeClr val="bg1"/>
                </a:solidFill>
              </a:rPr>
              <a:t>.</a:t>
            </a:r>
          </a:p>
          <a:p>
            <a:pPr>
              <a:buClr>
                <a:schemeClr val="bg1"/>
              </a:buClr>
              <a:buSzPct val="108000"/>
            </a:pPr>
            <a:endParaRPr lang="es-GT" sz="2000" dirty="0">
              <a:solidFill>
                <a:schemeClr val="bg1"/>
              </a:solidFill>
            </a:endParaRPr>
          </a:p>
          <a:p>
            <a:pPr marL="342900" indent="-342900">
              <a:buClr>
                <a:schemeClr val="bg1"/>
              </a:buClr>
              <a:buSzPct val="108000"/>
              <a:buFont typeface="Arial" panose="020B0604020202020204" pitchFamily="34" charset="0"/>
              <a:buChar char="•"/>
            </a:pPr>
            <a:r>
              <a:rPr lang="es-GT" sz="2000" dirty="0">
                <a:solidFill>
                  <a:schemeClr val="bg1"/>
                </a:solidFill>
              </a:rPr>
              <a:t>Habremos contratado a 22,000 </a:t>
            </a:r>
            <a:r>
              <a:rPr lang="es-GT" sz="2000" b="1" dirty="0">
                <a:solidFill>
                  <a:srgbClr val="7030A0"/>
                </a:solidFill>
              </a:rPr>
              <a:t>nuevos maestros</a:t>
            </a:r>
            <a:r>
              <a:rPr lang="es-GT" sz="2000" dirty="0">
                <a:solidFill>
                  <a:schemeClr val="bg1"/>
                </a:solidFill>
              </a:rPr>
              <a:t>, mejorando la relación alumno por maestro.</a:t>
            </a:r>
          </a:p>
          <a:p>
            <a:pPr>
              <a:buClr>
                <a:schemeClr val="bg1"/>
              </a:buClr>
              <a:buSzPct val="108000"/>
            </a:pPr>
            <a:endParaRPr lang="es-GT" sz="2000" dirty="0">
              <a:solidFill>
                <a:schemeClr val="bg1"/>
              </a:solidFill>
            </a:endParaRPr>
          </a:p>
          <a:p>
            <a:pPr marL="342900" indent="-342900">
              <a:buClr>
                <a:schemeClr val="bg1"/>
              </a:buClr>
              <a:buSzPct val="108000"/>
              <a:buFont typeface="Arial" panose="020B0604020202020204" pitchFamily="34" charset="0"/>
              <a:buChar char="•"/>
            </a:pPr>
            <a:r>
              <a:rPr lang="es-GT" sz="2000" dirty="0">
                <a:solidFill>
                  <a:schemeClr val="bg1"/>
                </a:solidFill>
              </a:rPr>
              <a:t>Habremos construido 20,000 </a:t>
            </a:r>
            <a:r>
              <a:rPr lang="es-GT" sz="2000" b="1" dirty="0">
                <a:solidFill>
                  <a:srgbClr val="7030A0"/>
                </a:solidFill>
              </a:rPr>
              <a:t>nuevas aulas</a:t>
            </a:r>
            <a:r>
              <a:rPr lang="es-GT" sz="2000" dirty="0">
                <a:solidFill>
                  <a:schemeClr val="bg1"/>
                </a:solidFill>
              </a:rPr>
              <a:t>.</a:t>
            </a:r>
          </a:p>
          <a:p>
            <a:endParaRPr lang="es-G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GT" sz="2000" dirty="0">
              <a:solidFill>
                <a:schemeClr val="bg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941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4"/>
          <p:cNvSpPr/>
          <p:nvPr/>
        </p:nvSpPr>
        <p:spPr>
          <a:xfrm>
            <a:off x="415402" y="722679"/>
            <a:ext cx="8313195" cy="1011546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s-GT" sz="24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Lato" panose="020F0502020204030203" pitchFamily="34" charset="0"/>
              </a:rPr>
              <a:t>2. Dar un nuevo significado a la escuela</a:t>
            </a:r>
            <a:br>
              <a:rPr lang="es-GT" sz="24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Lato" panose="020F0502020204030203" pitchFamily="34" charset="0"/>
              </a:rPr>
            </a:br>
            <a:r>
              <a:rPr lang="es-GT" sz="1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Lato" panose="020F0502020204030203" pitchFamily="34" charset="0"/>
              </a:rPr>
              <a:t>metas para el año 2024</a:t>
            </a:r>
            <a:endParaRPr sz="2200" b="1" i="0" u="none" strike="noStrike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Lato" panose="020F0502020204030203" pitchFamily="34" charset="0"/>
              <a:sym typeface="Arial"/>
            </a:endParaRPr>
          </a:p>
        </p:txBody>
      </p:sp>
      <p:sp>
        <p:nvSpPr>
          <p:cNvPr id="166" name="Google Shape;166;p24"/>
          <p:cNvSpPr txBox="1"/>
          <p:nvPr/>
        </p:nvSpPr>
        <p:spPr>
          <a:xfrm>
            <a:off x="503081" y="165824"/>
            <a:ext cx="7886700" cy="823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lang="es-GT" sz="3200" b="1" i="0" u="none" strike="noStrike" cap="none" dirty="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sz="1200" dirty="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7" name="Google Shape;167;p24"/>
          <p:cNvSpPr txBox="1"/>
          <p:nvPr/>
        </p:nvSpPr>
        <p:spPr>
          <a:xfrm>
            <a:off x="711200" y="1986279"/>
            <a:ext cx="8228767" cy="4504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8100" lvl="0" rtl="0">
              <a:spcAft>
                <a:spcPts val="600"/>
              </a:spcAft>
              <a:buClr>
                <a:srgbClr val="FFFFFF"/>
              </a:buClr>
              <a:buSzPts val="1900"/>
            </a:pPr>
            <a:endParaRPr sz="1800" dirty="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415402" y="1862666"/>
            <a:ext cx="8313196" cy="4504445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s-GT" sz="2000" dirty="0"/>
          </a:p>
          <a:p>
            <a:pPr marL="342900" indent="-342900">
              <a:buClr>
                <a:schemeClr val="bg1"/>
              </a:buClr>
              <a:buSzPct val="104000"/>
              <a:buFont typeface="Lato" panose="020F0502020204030203" pitchFamily="34" charset="0"/>
              <a:buChar char="•"/>
            </a:pPr>
            <a:r>
              <a:rPr lang="es-GT" sz="2000" dirty="0">
                <a:solidFill>
                  <a:schemeClr val="bg1"/>
                </a:solidFill>
                <a:latin typeface="Lato" panose="020F0502020204030203" pitchFamily="34" charset="0"/>
              </a:rPr>
              <a:t>Habremos </a:t>
            </a:r>
            <a:r>
              <a:rPr lang="es-GT" sz="2000" b="1" dirty="0">
                <a:solidFill>
                  <a:srgbClr val="7030A0"/>
                </a:solidFill>
                <a:latin typeface="Lato" panose="020F0502020204030203" pitchFamily="34" charset="0"/>
              </a:rPr>
              <a:t>ampliado la cobertura </a:t>
            </a:r>
            <a:r>
              <a:rPr lang="es-GT" sz="2000" dirty="0">
                <a:solidFill>
                  <a:schemeClr val="bg1"/>
                </a:solidFill>
                <a:latin typeface="Lato" panose="020F0502020204030203" pitchFamily="34" charset="0"/>
              </a:rPr>
              <a:t>del Programa «</a:t>
            </a:r>
            <a:r>
              <a:rPr lang="es-GT" sz="2000" b="1" dirty="0">
                <a:solidFill>
                  <a:schemeClr val="bg1"/>
                </a:solidFill>
                <a:latin typeface="Lato" panose="020F0502020204030203" pitchFamily="34" charset="0"/>
              </a:rPr>
              <a:t>Acompañe a Crecer», </a:t>
            </a:r>
            <a:r>
              <a:rPr lang="es-GT" sz="2000" dirty="0">
                <a:solidFill>
                  <a:schemeClr val="bg1"/>
                </a:solidFill>
                <a:latin typeface="Lato" panose="020F0502020204030203" pitchFamily="34" charset="0"/>
              </a:rPr>
              <a:t>con el objeto de crear centros comunitarios de desarrollo infantil temprano en los departamentos que presentan </a:t>
            </a:r>
            <a:r>
              <a:rPr lang="es-GT" sz="2000" b="1" dirty="0">
                <a:solidFill>
                  <a:srgbClr val="7030A0"/>
                </a:solidFill>
                <a:latin typeface="Lato" panose="020F0502020204030203" pitchFamily="34" charset="0"/>
              </a:rPr>
              <a:t>mayores niveles de desnutrición crónica</a:t>
            </a:r>
            <a:r>
              <a:rPr lang="es-GT" sz="2000" dirty="0">
                <a:solidFill>
                  <a:schemeClr val="bg1"/>
                </a:solidFill>
                <a:latin typeface="Lato" panose="020F0502020204030203" pitchFamily="34" charset="0"/>
              </a:rPr>
              <a:t>: Alta Verapaz, Huehuetenango, San Marcos, Totonicapán y Quiché.</a:t>
            </a:r>
          </a:p>
          <a:p>
            <a:pPr>
              <a:buClr>
                <a:schemeClr val="bg1"/>
              </a:buClr>
              <a:buSzPct val="104000"/>
            </a:pPr>
            <a:endParaRPr lang="es-GT" sz="2000" dirty="0">
              <a:solidFill>
                <a:schemeClr val="bg1"/>
              </a:solidFill>
              <a:latin typeface="Lato" panose="020F0502020204030203" pitchFamily="34" charset="0"/>
            </a:endParaRPr>
          </a:p>
          <a:p>
            <a:pPr marL="342900" indent="-342900">
              <a:buClr>
                <a:schemeClr val="bg1"/>
              </a:buClr>
              <a:buSzPct val="104000"/>
              <a:buFont typeface="Lato" panose="020F0502020204030203" pitchFamily="34" charset="0"/>
              <a:buChar char="•"/>
            </a:pPr>
            <a:endParaRPr lang="es-GT" sz="2000" dirty="0">
              <a:solidFill>
                <a:schemeClr val="bg1"/>
              </a:solidFill>
              <a:latin typeface="Lato" panose="020F0502020204030203" pitchFamily="34" charset="0"/>
            </a:endParaRPr>
          </a:p>
          <a:p>
            <a:pPr marL="342900" indent="-342900">
              <a:buClr>
                <a:schemeClr val="bg1"/>
              </a:buClr>
              <a:buSzPct val="104000"/>
              <a:buFont typeface="Lato" panose="020F0502020204030203" pitchFamily="34" charset="0"/>
              <a:buChar char="•"/>
            </a:pPr>
            <a:r>
              <a:rPr lang="es-GT" sz="2000" dirty="0">
                <a:solidFill>
                  <a:schemeClr val="bg1"/>
                </a:solidFill>
                <a:latin typeface="Lato" panose="020F0502020204030203" pitchFamily="34" charset="0"/>
              </a:rPr>
              <a:t>Priorización del esfuerzo educativo en áreas rurales, niñas y mujeres adolescentes, indígenas, y niñas, niños y adolescentes </a:t>
            </a:r>
            <a:r>
              <a:rPr lang="es-GT" sz="2000" b="1" dirty="0">
                <a:solidFill>
                  <a:srgbClr val="7030A0"/>
                </a:solidFill>
                <a:latin typeface="Lato" panose="020F0502020204030203" pitchFamily="34" charset="0"/>
              </a:rPr>
              <a:t>(NNA) con discapacidad</a:t>
            </a:r>
          </a:p>
          <a:p>
            <a:pPr marL="342900" indent="-342900">
              <a:buClr>
                <a:schemeClr val="bg1"/>
              </a:buClr>
              <a:buSzPct val="104000"/>
              <a:buFont typeface="Lato" panose="020F0502020204030203" pitchFamily="34" charset="0"/>
              <a:buChar char="•"/>
            </a:pPr>
            <a:endParaRPr lang="es-GT" sz="2000" dirty="0">
              <a:solidFill>
                <a:schemeClr val="bg1"/>
              </a:solidFill>
              <a:latin typeface="Lato" panose="020F0502020204030203" pitchFamily="34" charset="0"/>
            </a:endParaRPr>
          </a:p>
          <a:p>
            <a:pPr marL="342900" indent="-342900">
              <a:buClr>
                <a:schemeClr val="bg1"/>
              </a:buClr>
              <a:buSzPct val="104000"/>
              <a:buFont typeface="Lato" panose="020F0502020204030203" pitchFamily="34" charset="0"/>
              <a:buChar char="•"/>
            </a:pPr>
            <a:r>
              <a:rPr lang="es-GT" sz="2000" b="1" dirty="0">
                <a:solidFill>
                  <a:srgbClr val="7030A0"/>
                </a:solidFill>
                <a:latin typeface="Lato" panose="020F0502020204030203" pitchFamily="34" charset="0"/>
              </a:rPr>
              <a:t>Reforzamiento de la educación intercultural bilingüe</a:t>
            </a:r>
          </a:p>
          <a:p>
            <a:pPr>
              <a:buClr>
                <a:schemeClr val="bg1"/>
              </a:buClr>
              <a:buSzPct val="104000"/>
            </a:pPr>
            <a:endParaRPr lang="es-GT" sz="2000" dirty="0">
              <a:solidFill>
                <a:schemeClr val="bg1"/>
              </a:solidFill>
              <a:latin typeface="Lato" panose="020F0502020204030203" pitchFamily="34" charset="0"/>
            </a:endParaRPr>
          </a:p>
          <a:p>
            <a:pPr marL="342900" indent="-342900">
              <a:buClr>
                <a:schemeClr val="bg1"/>
              </a:buClr>
              <a:buSzPct val="104000"/>
              <a:buFont typeface="Lato" panose="020F0502020204030203" pitchFamily="34" charset="0"/>
              <a:buChar char="•"/>
            </a:pPr>
            <a:r>
              <a:rPr lang="es-GT" sz="2000" dirty="0">
                <a:solidFill>
                  <a:schemeClr val="bg1"/>
                </a:solidFill>
                <a:latin typeface="Lato" panose="020F0502020204030203" pitchFamily="34" charset="0"/>
              </a:rPr>
              <a:t>Habremos </a:t>
            </a:r>
            <a:r>
              <a:rPr lang="es-GT" sz="2000" b="1" dirty="0">
                <a:solidFill>
                  <a:srgbClr val="7030A0"/>
                </a:solidFill>
                <a:latin typeface="Lato" panose="020F0502020204030203" pitchFamily="34" charset="0"/>
              </a:rPr>
              <a:t>mejorado la calidad educativa</a:t>
            </a:r>
            <a:r>
              <a:rPr lang="es-GT" sz="2000" dirty="0">
                <a:solidFill>
                  <a:schemeClr val="bg1"/>
                </a:solidFill>
                <a:latin typeface="Lato" panose="020F0502020204030203" pitchFamily="34" charset="0"/>
              </a:rPr>
              <a:t>, alcanzando mayores niveles de logro educativo en </a:t>
            </a:r>
            <a:r>
              <a:rPr lang="es-GT" sz="2000" b="1" dirty="0">
                <a:solidFill>
                  <a:schemeClr val="bg1"/>
                </a:solidFill>
                <a:latin typeface="Lato" panose="020F0502020204030203" pitchFamily="34" charset="0"/>
              </a:rPr>
              <a:t>Matemática y Lenguaje </a:t>
            </a:r>
            <a:r>
              <a:rPr lang="es-GT" sz="2000" dirty="0">
                <a:solidFill>
                  <a:schemeClr val="bg1"/>
                </a:solidFill>
                <a:latin typeface="Lato" panose="020F0502020204030203" pitchFamily="34" charset="0"/>
              </a:rPr>
              <a:t>en los niveles primario y medio (básico y diversificado).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GT" sz="2000" dirty="0">
              <a:solidFill>
                <a:schemeClr val="bg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190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529AD1-5CB4-4A83-BF89-35ACD54FD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977" y="274650"/>
            <a:ext cx="8745583" cy="1143000"/>
          </a:xfrm>
        </p:spPr>
        <p:txBody>
          <a:bodyPr>
            <a:noAutofit/>
          </a:bodyPr>
          <a:lstStyle/>
          <a:p>
            <a:r>
              <a:rPr lang="es-GT" sz="2400" b="1" dirty="0"/>
              <a:t>Los desafíos y sugerencias de mejora del PADEP ya que no tuvo ninguna relación significativa con los resultados en asignatura, grado y año: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5E237F-13D3-430E-96DE-3C49C6E4D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6977" y="1544067"/>
            <a:ext cx="8530045" cy="4736400"/>
          </a:xfrm>
        </p:spPr>
        <p:txBody>
          <a:bodyPr>
            <a:normAutofit/>
          </a:bodyPr>
          <a:lstStyle/>
          <a:p>
            <a:r>
              <a:rPr lang="es-GT" sz="1600" dirty="0"/>
              <a:t>Fortalecer permanentemente la calidad de sus catedráticos universitarios, </a:t>
            </a:r>
          </a:p>
          <a:p>
            <a:r>
              <a:rPr lang="es-GT" sz="1600" dirty="0"/>
              <a:t>El acompañamiento en las sedes, el enfoque técnico administrativo y sobre todo su carácter estratégico. </a:t>
            </a:r>
          </a:p>
          <a:p>
            <a:r>
              <a:rPr lang="es-GT" sz="1600" dirty="0"/>
              <a:t>Mejorar la gestión universitaria y curricular del programa en la comunicación entre sus actores, </a:t>
            </a:r>
          </a:p>
          <a:p>
            <a:r>
              <a:rPr lang="es-GT" sz="1600" dirty="0"/>
              <a:t>Mejorar la eficiencia de los procesos administrativos, </a:t>
            </a:r>
          </a:p>
          <a:p>
            <a:r>
              <a:rPr lang="es-GT" sz="1600" dirty="0"/>
              <a:t>Mejorar las condiciones de las sedes</a:t>
            </a:r>
          </a:p>
          <a:p>
            <a:r>
              <a:rPr lang="es-GT" sz="1600" dirty="0"/>
              <a:t>Revisar la estructura curricular del programa. </a:t>
            </a:r>
          </a:p>
          <a:p>
            <a:r>
              <a:rPr lang="es-GT" sz="1600" dirty="0"/>
              <a:t>Fortalecer y mejorar la aplicación del modelo de educación bilingüe intercultural y los requerimientos de acompañamiento pedagógico en esta especialidad.</a:t>
            </a:r>
          </a:p>
          <a:p>
            <a:r>
              <a:rPr lang="es-GT" sz="1600" dirty="0"/>
              <a:t>Incorporar otros niveles de especialidad como la dirección escolar (gestión escolar) y aulas multigrado. </a:t>
            </a:r>
          </a:p>
          <a:p>
            <a:r>
              <a:rPr lang="es-GT" sz="1600" dirty="0"/>
              <a:t>Diseñar una estrategia de intervención que precise procesos sostenidos para producir cambios sustanciales y sostenibles en el ejercicio pedagógico de los alumnos PADEP/D en sus escuelas .</a:t>
            </a:r>
          </a:p>
        </p:txBody>
      </p:sp>
    </p:spTree>
    <p:extLst>
      <p:ext uri="{BB962C8B-B14F-4D97-AF65-F5344CB8AC3E}">
        <p14:creationId xmlns:p14="http://schemas.microsoft.com/office/powerpoint/2010/main" val="3918233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4"/>
          <p:cNvSpPr/>
          <p:nvPr/>
        </p:nvSpPr>
        <p:spPr>
          <a:xfrm>
            <a:off x="415402" y="722679"/>
            <a:ext cx="8313195" cy="1011546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s-GT" sz="24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Lato" panose="020F0502020204030203" pitchFamily="34" charset="0"/>
              </a:rPr>
              <a:t>3. Fortalecer el subsistema de educación extraescolar</a:t>
            </a:r>
            <a:br>
              <a:rPr lang="es-GT" sz="24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Lato" panose="020F0502020204030203" pitchFamily="34" charset="0"/>
              </a:rPr>
            </a:br>
            <a:r>
              <a:rPr lang="es-GT" sz="1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Lato" panose="020F0502020204030203" pitchFamily="34" charset="0"/>
              </a:rPr>
              <a:t>metas para el año 2024</a:t>
            </a:r>
            <a:endParaRPr sz="2200" b="1" i="0" u="none" strike="noStrike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Lato" panose="020F0502020204030203" pitchFamily="34" charset="0"/>
              <a:sym typeface="Arial"/>
            </a:endParaRPr>
          </a:p>
        </p:txBody>
      </p:sp>
      <p:sp>
        <p:nvSpPr>
          <p:cNvPr id="166" name="Google Shape;166;p24"/>
          <p:cNvSpPr txBox="1"/>
          <p:nvPr/>
        </p:nvSpPr>
        <p:spPr>
          <a:xfrm>
            <a:off x="503081" y="165824"/>
            <a:ext cx="7886700" cy="823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lang="es-GT" sz="3200" b="1" i="0" u="none" strike="noStrike" cap="none" dirty="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sz="1200" dirty="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7" name="Google Shape;167;p24"/>
          <p:cNvSpPr txBox="1"/>
          <p:nvPr/>
        </p:nvSpPr>
        <p:spPr>
          <a:xfrm>
            <a:off x="711200" y="1986279"/>
            <a:ext cx="8228767" cy="4504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8100" lvl="0" rtl="0">
              <a:spcAft>
                <a:spcPts val="600"/>
              </a:spcAft>
              <a:buClr>
                <a:srgbClr val="FFFFFF"/>
              </a:buClr>
              <a:buSzPts val="1900"/>
            </a:pPr>
            <a:endParaRPr sz="1800" dirty="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897468" y="1862667"/>
            <a:ext cx="7831130" cy="4035302"/>
          </a:xfrm>
          <a:prstGeom prst="rect">
            <a:avLst/>
          </a:prstGeom>
        </p:spPr>
        <p:txBody>
          <a:bodyPr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s-GT" sz="2000" dirty="0"/>
          </a:p>
          <a:p>
            <a:pPr marL="342900" indent="-342900">
              <a:buClr>
                <a:schemeClr val="bg1"/>
              </a:buClr>
              <a:buSzPct val="109000"/>
              <a:buFont typeface="Arial" panose="020B0604020202020204" pitchFamily="34" charset="0"/>
              <a:buChar char="•"/>
            </a:pPr>
            <a:r>
              <a:rPr lang="es-GT" sz="2000" b="1" dirty="0">
                <a:solidFill>
                  <a:srgbClr val="7030A0"/>
                </a:solidFill>
                <a:latin typeface="Lato" panose="020F0502020204030203" pitchFamily="34" charset="0"/>
              </a:rPr>
              <a:t>Habremos incrementado un 15% </a:t>
            </a:r>
            <a:r>
              <a:rPr lang="es-GT" sz="2000" dirty="0">
                <a:solidFill>
                  <a:schemeClr val="bg1"/>
                </a:solidFill>
                <a:latin typeface="Lato" panose="020F0502020204030203" pitchFamily="34" charset="0"/>
              </a:rPr>
              <a:t>la cobertura en los programas</a:t>
            </a:r>
          </a:p>
          <a:p>
            <a:r>
              <a:rPr lang="es-GT" sz="2000" dirty="0">
                <a:solidFill>
                  <a:schemeClr val="bg1"/>
                </a:solidFill>
                <a:latin typeface="Lato" panose="020F0502020204030203" pitchFamily="34" charset="0"/>
              </a:rPr>
              <a:t>de educación extraescolar que administra la Dirección General</a:t>
            </a:r>
          </a:p>
          <a:p>
            <a:r>
              <a:rPr lang="es-GT" sz="2000" dirty="0">
                <a:solidFill>
                  <a:schemeClr val="bg1"/>
                </a:solidFill>
                <a:latin typeface="Lato" panose="020F0502020204030203" pitchFamily="34" charset="0"/>
              </a:rPr>
              <a:t>de Educación Extraescolar, priorizando los municipios que entre</a:t>
            </a:r>
          </a:p>
          <a:p>
            <a:r>
              <a:rPr lang="es-GT" sz="2000" dirty="0">
                <a:solidFill>
                  <a:schemeClr val="bg1"/>
                </a:solidFill>
                <a:latin typeface="Lato" panose="020F0502020204030203" pitchFamily="34" charset="0"/>
              </a:rPr>
              <a:t>2016 y 2018 tuvieron una alta tasa de migración irregular.</a:t>
            </a:r>
          </a:p>
          <a:p>
            <a:endParaRPr lang="es-GT" sz="2000" dirty="0">
              <a:solidFill>
                <a:schemeClr val="bg1"/>
              </a:solidFill>
              <a:latin typeface="Lato" panose="020F050202020403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GT" sz="2000" dirty="0">
                <a:solidFill>
                  <a:schemeClr val="bg1"/>
                </a:solidFill>
                <a:latin typeface="Lato" panose="020F0502020204030203" pitchFamily="34" charset="0"/>
              </a:rPr>
              <a:t>Daremos seguimiento a la implementación del Sistema de</a:t>
            </a:r>
          </a:p>
          <a:p>
            <a:r>
              <a:rPr lang="es-GT" sz="2000" dirty="0">
                <a:solidFill>
                  <a:schemeClr val="bg1"/>
                </a:solidFill>
                <a:latin typeface="Lato" panose="020F0502020204030203" pitchFamily="34" charset="0"/>
              </a:rPr>
              <a:t>Información y Registro de Educación Extraescolar </a:t>
            </a:r>
            <a:r>
              <a:rPr lang="es-GT" sz="2000" b="1" dirty="0">
                <a:solidFill>
                  <a:srgbClr val="7030A0"/>
                </a:solidFill>
                <a:latin typeface="Lato" panose="020F0502020204030203" pitchFamily="34" charset="0"/>
              </a:rPr>
              <a:t>(</a:t>
            </a:r>
            <a:r>
              <a:rPr lang="es-GT" sz="2000" b="1" dirty="0" err="1">
                <a:solidFill>
                  <a:srgbClr val="7030A0"/>
                </a:solidFill>
                <a:latin typeface="Lato" panose="020F0502020204030203" pitchFamily="34" charset="0"/>
              </a:rPr>
              <a:t>Sireex</a:t>
            </a:r>
            <a:r>
              <a:rPr lang="es-GT" sz="2000" b="1" dirty="0">
                <a:solidFill>
                  <a:srgbClr val="7030A0"/>
                </a:solidFill>
                <a:latin typeface="Lato" panose="020F0502020204030203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602741832"/>
      </p:ext>
    </p:extLst>
  </p:cSld>
  <p:clrMapOvr>
    <a:masterClrMapping/>
  </p:clrMapOvr>
</p:sld>
</file>

<file path=ppt/theme/theme1.xml><?xml version="1.0" encoding="utf-8"?>
<a:theme xmlns:a="http://schemas.openxmlformats.org/drawingml/2006/main" name="Semilla">
  <a:themeElements>
    <a:clrScheme name="Azul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33515</TotalTime>
  <Words>753</Words>
  <Application>Microsoft Office PowerPoint</Application>
  <PresentationFormat>Presentación en pantalla (4:3)</PresentationFormat>
  <Paragraphs>90</Paragraphs>
  <Slides>11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Raleway</vt:lpstr>
      <vt:lpstr>Calibri</vt:lpstr>
      <vt:lpstr>Lato</vt:lpstr>
      <vt:lpstr>Aharoni</vt:lpstr>
      <vt:lpstr>Arial</vt:lpstr>
      <vt:lpstr>Semilla</vt:lpstr>
      <vt:lpstr>Programa social,  económico y ambiental  de nuestro Plan de Gobierno  </vt:lpstr>
      <vt:lpstr>Contenido</vt:lpstr>
      <vt:lpstr>Principios orientadores</vt:lpstr>
      <vt:lpstr>Presentación de PowerPoint</vt:lpstr>
      <vt:lpstr>Entregar en tiempo las becas Momentos presupuestarios en millones de quetzales</vt:lpstr>
      <vt:lpstr>Presentación de PowerPoint</vt:lpstr>
      <vt:lpstr>Presentación de PowerPoint</vt:lpstr>
      <vt:lpstr>Los desafíos y sugerencias de mejora del PADEP ya que no tuvo ninguna relación significativa con los resultados en asignatura, grado y año:</vt:lpstr>
      <vt:lpstr>Presentación de PowerPoint</vt:lpstr>
      <vt:lpstr>Alcances y límites de la inversión en educación.</vt:lpstr>
      <vt:lpstr>Muchas gracias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de gobierno</dc:title>
  <dc:creator>patriciaorantes</dc:creator>
  <cp:lastModifiedBy>Enrique Maldonado</cp:lastModifiedBy>
  <cp:revision>72</cp:revision>
  <dcterms:modified xsi:type="dcterms:W3CDTF">2019-05-22T14:28:22Z</dcterms:modified>
</cp:coreProperties>
</file>